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1225" r:id="rId2"/>
    <p:sldId id="1249" r:id="rId3"/>
    <p:sldId id="2559" r:id="rId4"/>
    <p:sldId id="2545" r:id="rId5"/>
    <p:sldId id="955" r:id="rId6"/>
    <p:sldId id="2534" r:id="rId7"/>
    <p:sldId id="2561" r:id="rId8"/>
    <p:sldId id="2560" r:id="rId9"/>
    <p:sldId id="1237" r:id="rId10"/>
    <p:sldId id="2547" r:id="rId11"/>
    <p:sldId id="1247" r:id="rId12"/>
    <p:sldId id="1248" r:id="rId13"/>
    <p:sldId id="2548" r:id="rId14"/>
    <p:sldId id="1229" r:id="rId15"/>
    <p:sldId id="1230" r:id="rId16"/>
    <p:sldId id="1231" r:id="rId17"/>
    <p:sldId id="1232" r:id="rId18"/>
    <p:sldId id="1233" r:id="rId19"/>
    <p:sldId id="1234" r:id="rId20"/>
    <p:sldId id="1235" r:id="rId21"/>
    <p:sldId id="683" r:id="rId22"/>
    <p:sldId id="2546" r:id="rId23"/>
    <p:sldId id="2549" r:id="rId24"/>
    <p:sldId id="2550" r:id="rId25"/>
    <p:sldId id="2551" r:id="rId26"/>
    <p:sldId id="2552" r:id="rId27"/>
    <p:sldId id="2553" r:id="rId28"/>
    <p:sldId id="2554" r:id="rId29"/>
    <p:sldId id="2555" r:id="rId30"/>
    <p:sldId id="2556" r:id="rId31"/>
    <p:sldId id="2557" r:id="rId32"/>
    <p:sldId id="2558" r:id="rId33"/>
  </p:sldIdLst>
  <p:sldSz cx="12192000" cy="6858000"/>
  <p:notesSz cx="6808788" cy="9940925"/>
  <p:defaultTextStyle>
    <a:defPPr>
      <a:defRPr lang="de-DE"/>
    </a:defPPr>
    <a:lvl1pPr marL="0" algn="l" defTabSz="914353" rtl="0" eaLnBrk="1" latinLnBrk="0" hangingPunct="1">
      <a:defRPr sz="1828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828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828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828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828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828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828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828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8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958" userDrawn="1">
          <p15:clr>
            <a:srgbClr val="A4A3A4"/>
          </p15:clr>
        </p15:guide>
        <p15:guide id="4" orient="horz" pos="3826" userDrawn="1">
          <p15:clr>
            <a:srgbClr val="A4A3A4"/>
          </p15:clr>
        </p15:guide>
        <p15:guide id="5" orient="horz" pos="250" userDrawn="1">
          <p15:clr>
            <a:srgbClr val="A4A3A4"/>
          </p15:clr>
        </p15:guide>
        <p15:guide id="8" pos="258" userDrawn="1">
          <p15:clr>
            <a:srgbClr val="A4A3A4"/>
          </p15:clr>
        </p15:guide>
        <p15:guide id="9" pos="7422" userDrawn="1">
          <p15:clr>
            <a:srgbClr val="A4A3A4"/>
          </p15:clr>
        </p15:guide>
        <p15:guide id="10" orient="horz" pos="754" userDrawn="1">
          <p15:clr>
            <a:srgbClr val="A4A3A4"/>
          </p15:clr>
        </p15:guide>
        <p15:guide id="11" orient="horz" pos="4315" userDrawn="1">
          <p15:clr>
            <a:srgbClr val="A4A3A4"/>
          </p15:clr>
        </p15:guide>
        <p15:guide id="12" pos="4021" userDrawn="1">
          <p15:clr>
            <a:srgbClr val="A4A3A4"/>
          </p15:clr>
        </p15:guide>
        <p15:guide id="13" pos="36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isa Tavares" initials="LT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DCE6F1"/>
    <a:srgbClr val="6F83AA"/>
    <a:srgbClr val="00FF00"/>
    <a:srgbClr val="D8DEE9"/>
    <a:srgbClr val="E7EAF0"/>
    <a:srgbClr val="0070C0"/>
    <a:srgbClr val="F2EEE2"/>
    <a:srgbClr val="103273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2105" autoAdjust="0"/>
  </p:normalViewPr>
  <p:slideViewPr>
    <p:cSldViewPr snapToGrid="0" showGuides="1">
      <p:cViewPr varScale="1">
        <p:scale>
          <a:sx n="115" d="100"/>
          <a:sy n="115" d="100"/>
        </p:scale>
        <p:origin x="198" y="108"/>
      </p:cViewPr>
      <p:guideLst>
        <p:guide orient="horz" pos="958"/>
        <p:guide orient="horz" pos="3826"/>
        <p:guide orient="horz" pos="250"/>
        <p:guide pos="258"/>
        <p:guide pos="7422"/>
        <p:guide orient="horz" pos="754"/>
        <p:guide orient="horz" pos="4315"/>
        <p:guide pos="4021"/>
        <p:guide pos="3659"/>
      </p:guideLst>
    </p:cSldViewPr>
  </p:slideViewPr>
  <p:outlineViewPr>
    <p:cViewPr>
      <p:scale>
        <a:sx n="33" d="100"/>
        <a:sy n="33" d="100"/>
      </p:scale>
      <p:origin x="0" y="-1321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327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6738" y="0"/>
            <a:ext cx="2950475" cy="49877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630ECB6-3C60-4B1E-BC20-EF9BE9DC4AB9}" type="datetimeFigureOut">
              <a:rPr lang="en-US" smtClean="0"/>
              <a:pPr/>
              <a:t>2/28/2019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6738" y="9442154"/>
            <a:ext cx="2950475" cy="49877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4ACA10C-9FB5-4E60-BFAF-A9DA2E73406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74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6738" y="0"/>
            <a:ext cx="2950475" cy="497046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C4571A2-B475-4396-A2F7-A8FC6CF42BD6}" type="datetimeFigureOut">
              <a:rPr lang="de-DE" smtClean="0"/>
              <a:pPr/>
              <a:t>28.02.2019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27812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6738" y="9442154"/>
            <a:ext cx="2950475" cy="49704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7FD95BD-EB33-4D95-8F14-22B98F9FD2A7}" type="slidenum">
              <a:rPr lang="de-DE" smtClean="0"/>
              <a:pPr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7409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3" rtl="0" eaLnBrk="1" latinLnBrk="0" hangingPunct="1">
      <a:defRPr sz="1195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3" rtl="0" eaLnBrk="1" latinLnBrk="0" hangingPunct="1">
      <a:defRPr sz="1195" kern="1200">
        <a:solidFill>
          <a:schemeClr val="tx1"/>
        </a:solidFill>
        <a:latin typeface="+mn-lt"/>
        <a:ea typeface="+mn-ea"/>
        <a:cs typeface="+mn-cs"/>
      </a:defRPr>
    </a:lvl2pPr>
    <a:lvl3pPr marL="914353" algn="l" defTabSz="914353" rtl="0" eaLnBrk="1" latinLnBrk="0" hangingPunct="1">
      <a:defRPr sz="1195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3" rtl="0" eaLnBrk="1" latinLnBrk="0" hangingPunct="1">
      <a:defRPr sz="1195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3" rtl="0" eaLnBrk="1" latinLnBrk="0" hangingPunct="1">
      <a:defRPr sz="1195" kern="1200">
        <a:solidFill>
          <a:schemeClr val="tx1"/>
        </a:solidFill>
        <a:latin typeface="+mn-lt"/>
        <a:ea typeface="+mn-ea"/>
        <a:cs typeface="+mn-cs"/>
      </a:defRPr>
    </a:lvl5pPr>
    <a:lvl6pPr marL="2285883" algn="l" defTabSz="914353" rtl="0" eaLnBrk="1" latinLnBrk="0" hangingPunct="1">
      <a:defRPr sz="1195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3" rtl="0" eaLnBrk="1" latinLnBrk="0" hangingPunct="1">
      <a:defRPr sz="1195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3" rtl="0" eaLnBrk="1" latinLnBrk="0" hangingPunct="1">
      <a:defRPr sz="1195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3" rtl="0" eaLnBrk="1" latinLnBrk="0" hangingPunct="1">
      <a:defRPr sz="119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D95BD-EB33-4D95-8F14-22B98F9FD2A7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7094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1200" b="1" dirty="0">
                <a:latin typeface="Arial" charset="0"/>
              </a:rPr>
              <a:t>SAY:</a:t>
            </a:r>
            <a:r>
              <a:rPr lang="en-US" altLang="en-US" sz="1200" dirty="0">
                <a:latin typeface="Arial" charset="0"/>
              </a:rPr>
              <a:t> “Policy Deployment is a good tool for communication... It gets everyone on the same page for what is or is not important.”</a:t>
            </a:r>
          </a:p>
          <a:p>
            <a:pPr eaLnBrk="1" hangingPunct="1"/>
            <a:r>
              <a:rPr lang="en-US" altLang="en-US" sz="1200" dirty="0">
                <a:latin typeface="Arial" charset="0"/>
              </a:rPr>
              <a:t>Cover these points:</a:t>
            </a:r>
          </a:p>
          <a:p>
            <a:pPr eaLnBrk="1" hangingPunct="1"/>
            <a:r>
              <a:rPr lang="en-US" altLang="en-US" sz="1200" dirty="0">
                <a:latin typeface="Arial" charset="0"/>
              </a:rPr>
              <a:t>Policy Deployment is used to align targets and means throughout the organization. This means aligning objectives and resources.</a:t>
            </a:r>
          </a:p>
          <a:p>
            <a:pPr eaLnBrk="1" hangingPunct="1"/>
            <a:r>
              <a:rPr lang="en-US" altLang="en-US" sz="1200" dirty="0">
                <a:latin typeface="Arial" charset="0"/>
              </a:rPr>
              <a:t>Everyone knows their place and how they fit into the “big picture” from the Strategic Plan to the Point of Impact.</a:t>
            </a:r>
          </a:p>
          <a:p>
            <a:pPr eaLnBrk="1" hangingPunct="1"/>
            <a:r>
              <a:rPr lang="en-US" altLang="en-US" sz="1200" dirty="0">
                <a:latin typeface="Arial" charset="0"/>
              </a:rPr>
              <a:t>The term for Policy Deployment in Japanese is </a:t>
            </a:r>
            <a:r>
              <a:rPr lang="en-US" altLang="en-US" sz="1200" dirty="0" err="1">
                <a:latin typeface="Arial" charset="0"/>
              </a:rPr>
              <a:t>Hoshin</a:t>
            </a:r>
            <a:r>
              <a:rPr lang="en-US" altLang="en-US" sz="1200" dirty="0">
                <a:latin typeface="Arial" charset="0"/>
              </a:rPr>
              <a:t> </a:t>
            </a:r>
            <a:r>
              <a:rPr lang="en-US" altLang="en-US" sz="1200" dirty="0" err="1">
                <a:latin typeface="Arial" charset="0"/>
              </a:rPr>
              <a:t>Kanri</a:t>
            </a:r>
            <a:r>
              <a:rPr lang="en-US" altLang="en-US" sz="1200" dirty="0">
                <a:latin typeface="Arial" charset="0"/>
              </a:rPr>
              <a:t>.</a:t>
            </a:r>
          </a:p>
          <a:p>
            <a:pPr eaLnBrk="1" hangingPunct="1"/>
            <a:r>
              <a:rPr lang="en-US" altLang="en-US" sz="1200" dirty="0">
                <a:latin typeface="Arial" charset="0"/>
              </a:rPr>
              <a:t>The literal translation is:</a:t>
            </a:r>
          </a:p>
          <a:p>
            <a:pPr eaLnBrk="1" hangingPunct="1"/>
            <a:r>
              <a:rPr lang="en-US" altLang="en-US" sz="1200" dirty="0" err="1">
                <a:latin typeface="Arial" charset="0"/>
              </a:rPr>
              <a:t>Hoshin</a:t>
            </a:r>
            <a:r>
              <a:rPr lang="en-US" altLang="en-US" sz="1200" dirty="0">
                <a:latin typeface="Arial" charset="0"/>
              </a:rPr>
              <a:t> – compass     </a:t>
            </a:r>
            <a:r>
              <a:rPr lang="en-US" altLang="en-US" sz="1200" dirty="0" err="1">
                <a:latin typeface="Arial" charset="0"/>
              </a:rPr>
              <a:t>Kanri</a:t>
            </a:r>
            <a:r>
              <a:rPr lang="en-US" altLang="en-US" sz="1200" dirty="0">
                <a:latin typeface="Arial" charset="0"/>
              </a:rPr>
              <a:t> – management</a:t>
            </a:r>
          </a:p>
          <a:p>
            <a:pPr eaLnBrk="1" hangingPunct="1"/>
            <a:r>
              <a:rPr lang="en-US" altLang="en-US" sz="1200" dirty="0">
                <a:latin typeface="Arial" charset="0"/>
              </a:rPr>
              <a:t>The loose translation is:</a:t>
            </a:r>
          </a:p>
          <a:p>
            <a:pPr eaLnBrk="1" hangingPunct="1"/>
            <a:r>
              <a:rPr lang="en-US" altLang="en-US" sz="1200" dirty="0">
                <a:latin typeface="Arial" charset="0"/>
              </a:rPr>
              <a:t>“pointing direction”</a:t>
            </a:r>
          </a:p>
          <a:p>
            <a:pPr eaLnBrk="1" hangingPunct="1"/>
            <a:r>
              <a:rPr lang="en-US" altLang="en-US" sz="1200" dirty="0">
                <a:latin typeface="Arial" charset="0"/>
              </a:rPr>
              <a:t>PD is about FOCUS!</a:t>
            </a:r>
          </a:p>
          <a:p>
            <a:pPr eaLnBrk="1" hangingPunct="1"/>
            <a:endParaRPr lang="en-US" altLang="en-US" sz="1200" b="1" dirty="0">
              <a:latin typeface="Arial" charset="0"/>
            </a:endParaRPr>
          </a:p>
          <a:p>
            <a:pPr eaLnBrk="1" hangingPunct="1"/>
            <a:endParaRPr lang="en-US" sz="1200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9FA315-6885-4BFB-A75E-22B1F38C9E26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3052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PT" sz="1200" b="1">
                <a:latin typeface="Arial" charset="0"/>
              </a:rPr>
              <a:t>SAY:</a:t>
            </a:r>
            <a:r>
              <a:rPr lang="pt-PT" sz="1200">
                <a:latin typeface="Arial" charset="0"/>
              </a:rPr>
              <a:t> “We will begin now to focus more in-depth on the critical thinking process. </a:t>
            </a:r>
          </a:p>
          <a:p>
            <a:pPr eaLnBrk="1" hangingPunct="1"/>
            <a:r>
              <a:rPr lang="pt-PT" sz="1200">
                <a:latin typeface="Arial" charset="0"/>
              </a:rPr>
              <a:t>This chapter will focus on Breakthrough Thinking.”</a:t>
            </a:r>
          </a:p>
          <a:p>
            <a:pPr eaLnBrk="1" hangingPunct="1"/>
            <a:endParaRPr lang="en-US" sz="1200" b="1" dirty="0">
              <a:latin typeface="Arial" charset="0"/>
            </a:endParaRPr>
          </a:p>
          <a:p>
            <a:pPr marL="0" marR="0" lvl="0" indent="0" algn="l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i="1">
                <a:solidFill>
                  <a:schemeClr val="accent3"/>
                </a:solidFill>
                <a:latin typeface="ArialMT"/>
              </a:rPr>
              <a:t>Dots show linkage from target back to breakthrough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FD95BD-EB33-4D95-8F14-22B98F9FD2A7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5911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no imag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07988" y="2257726"/>
            <a:ext cx="5400000" cy="1171274"/>
          </a:xfrm>
          <a:prstGeom prst="rect">
            <a:avLst/>
          </a:prstGeom>
        </p:spPr>
        <p:txBody>
          <a:bodyPr anchor="b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/>
            </a:r>
            <a:br>
              <a:rPr lang="en-US" noProof="0" dirty="0"/>
            </a:br>
            <a:r>
              <a:rPr lang="en-US" noProof="0" dirty="0"/>
              <a:t>Click to 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365378" y="3429000"/>
            <a:ext cx="5400000" cy="126000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801" b="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add subtitle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407988" y="396257"/>
            <a:ext cx="2791988" cy="1731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25" b="1" noProof="0" dirty="0"/>
              <a:t>kaizen.com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8" y="1975697"/>
            <a:ext cx="5400000" cy="28490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1401" baseline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noProof="0" dirty="0"/>
              <a:t>Date 1st, 2015</a:t>
            </a:r>
          </a:p>
        </p:txBody>
      </p:sp>
      <p:cxnSp>
        <p:nvCxnSpPr>
          <p:cNvPr id="7" name="Gerade Verbindung 13"/>
          <p:cNvCxnSpPr/>
          <p:nvPr userDrawn="1"/>
        </p:nvCxnSpPr>
        <p:spPr>
          <a:xfrm flipH="1">
            <a:off x="4670470" y="2568280"/>
            <a:ext cx="2851067" cy="173831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12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Quote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07989" y="760013"/>
            <a:ext cx="5799634" cy="2539359"/>
          </a:xfrm>
          <a:prstGeom prst="rect">
            <a:avLst/>
          </a:prstGeom>
        </p:spPr>
        <p:txBody>
          <a:bodyPr anchor="b"/>
          <a:lstStyle>
            <a:lvl1pPr algn="r">
              <a:lnSpc>
                <a:spcPts val="35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“Say something</a:t>
            </a:r>
            <a:br>
              <a:rPr lang="en-US" noProof="0" dirty="0"/>
            </a:br>
            <a:r>
              <a:rPr lang="en-US" noProof="0" dirty="0"/>
              <a:t>really important”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022585" y="3544581"/>
            <a:ext cx="5830252" cy="126000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b="0" baseline="0">
                <a:solidFill>
                  <a:schemeClr val="bg1"/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Author,</a:t>
            </a:r>
            <a:br>
              <a:rPr lang="en-US" noProof="0" dirty="0"/>
            </a:br>
            <a:r>
              <a:rPr lang="en-US" noProof="0" dirty="0"/>
              <a:t>Date / origin / extra information</a:t>
            </a:r>
          </a:p>
        </p:txBody>
      </p:sp>
      <p:cxnSp>
        <p:nvCxnSpPr>
          <p:cNvPr id="6" name="Gerade Verbindung 13"/>
          <p:cNvCxnSpPr/>
          <p:nvPr userDrawn="1"/>
        </p:nvCxnSpPr>
        <p:spPr>
          <a:xfrm flipH="1">
            <a:off x="4670467" y="2568280"/>
            <a:ext cx="2851066" cy="173831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998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396005" y="313127"/>
            <a:ext cx="8048222" cy="384721"/>
          </a:xfrm>
          <a:prstGeom prst="rect">
            <a:avLst/>
          </a:prstGeom>
        </p:spPr>
        <p:txBody>
          <a:bodyPr lIns="0" tIns="0" rIns="0" bIns="0"/>
          <a:lstStyle>
            <a:lvl1pPr>
              <a:defRPr lang="de-DE" baseline="0" dirty="0"/>
            </a:lvl1pPr>
          </a:lstStyle>
          <a:p>
            <a:pPr lvl="0"/>
            <a:r>
              <a:rPr lang="en-US" noProof="0" dirty="0"/>
              <a:t>Headline title 25 pt.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1" y="1658745"/>
            <a:ext cx="11364197" cy="4546800"/>
          </a:xfrm>
          <a:prstGeom prst="rect">
            <a:avLst/>
          </a:prstGeom>
        </p:spPr>
        <p:txBody>
          <a:bodyPr>
            <a:normAutofit/>
          </a:bodyPr>
          <a:lstStyle>
            <a:lvl1pPr marL="449274" indent="-449274">
              <a:spcBef>
                <a:spcPts val="3200"/>
              </a:spcBef>
              <a:buClr>
                <a:schemeClr val="accent2"/>
              </a:buClr>
              <a:buFontTx/>
              <a:buBlip>
                <a:blip r:embed="rId2"/>
              </a:buBlip>
              <a:defRPr sz="2500" baseline="0"/>
            </a:lvl1pPr>
            <a:lvl2pPr marL="449274" indent="0">
              <a:defRPr sz="2500" b="1">
                <a:solidFill>
                  <a:schemeClr val="accent1"/>
                </a:solidFill>
              </a:defRPr>
            </a:lvl2pPr>
          </a:lstStyle>
          <a:p>
            <a:pPr lvl="0"/>
            <a:r>
              <a:rPr lang="en-US" noProof="0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16402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6000" y="313126"/>
            <a:ext cx="8048223" cy="384721"/>
          </a:xfrm>
          <a:prstGeom prst="rect">
            <a:avLst/>
          </a:prstGeom>
        </p:spPr>
        <p:txBody>
          <a:bodyPr lIns="0" tIns="0" rIns="0" bIns="0"/>
          <a:lstStyle>
            <a:lvl1pPr>
              <a:defRPr baseline="0"/>
            </a:lvl1pPr>
          </a:lstStyle>
          <a:p>
            <a:r>
              <a:rPr lang="en-US" noProof="0" dirty="0"/>
              <a:t>Headline title 25 pt.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789423"/>
            <a:ext cx="8048223" cy="34541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ts val="2550"/>
              </a:lnSpc>
              <a:spcBef>
                <a:spcPts val="0"/>
              </a:spcBef>
              <a:defRPr sz="1800" b="0"/>
            </a:lvl1pPr>
          </a:lstStyle>
          <a:p>
            <a:pPr lvl="0"/>
            <a:r>
              <a:rPr lang="en-US" noProof="0" dirty="0"/>
              <a:t>Subheadline title 18 pt.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14" hasCustomPrompt="1"/>
          </p:nvPr>
        </p:nvSpPr>
        <p:spPr>
          <a:xfrm>
            <a:off x="395999" y="1523278"/>
            <a:ext cx="9216000" cy="4546800"/>
          </a:xfrm>
        </p:spPr>
        <p:txBody>
          <a:bodyPr/>
          <a:lstStyle/>
          <a:p>
            <a:r>
              <a:rPr lang="en-US" noProof="0" dirty="0"/>
              <a:t>Subheadline body text 18 pt.</a:t>
            </a:r>
          </a:p>
          <a:p>
            <a:pPr lvl="1"/>
            <a:r>
              <a:rPr lang="en-US" noProof="0" dirty="0"/>
              <a:t>Body text 18 pt.</a:t>
            </a:r>
          </a:p>
        </p:txBody>
      </p:sp>
    </p:spTree>
    <p:extLst>
      <p:ext uri="{BB962C8B-B14F-4D97-AF65-F5344CB8AC3E}">
        <p14:creationId xmlns:p14="http://schemas.microsoft.com/office/powerpoint/2010/main" val="390483292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text slide +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6000" y="313126"/>
            <a:ext cx="8048223" cy="384721"/>
          </a:xfrm>
          <a:prstGeom prst="rect">
            <a:avLst/>
          </a:prstGeom>
        </p:spPr>
        <p:txBody>
          <a:bodyPr lIns="0" tIns="0" rIns="0" bIns="0"/>
          <a:lstStyle>
            <a:lvl1pPr>
              <a:defRPr baseline="0"/>
            </a:lvl1pPr>
          </a:lstStyle>
          <a:p>
            <a:r>
              <a:rPr lang="en-US" noProof="0" dirty="0"/>
              <a:t>Headline title 25 pt.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789423"/>
            <a:ext cx="8048223" cy="34541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ts val="2550"/>
              </a:lnSpc>
              <a:spcBef>
                <a:spcPts val="0"/>
              </a:spcBef>
              <a:defRPr sz="1800" b="0"/>
            </a:lvl1pPr>
          </a:lstStyle>
          <a:p>
            <a:pPr lvl="0"/>
            <a:r>
              <a:rPr lang="en-US" noProof="0" dirty="0"/>
              <a:t>Subheadline title 18 pt.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14" hasCustomPrompt="1"/>
          </p:nvPr>
        </p:nvSpPr>
        <p:spPr>
          <a:xfrm>
            <a:off x="395999" y="1523278"/>
            <a:ext cx="9216000" cy="4546800"/>
          </a:xfrm>
        </p:spPr>
        <p:txBody>
          <a:bodyPr/>
          <a:lstStyle/>
          <a:p>
            <a:r>
              <a:rPr lang="en-US" noProof="0" dirty="0"/>
              <a:t>Subheadline body text 18 pt.</a:t>
            </a:r>
          </a:p>
          <a:p>
            <a:pPr lvl="1"/>
            <a:r>
              <a:rPr lang="en-US" noProof="0" dirty="0"/>
              <a:t>Body text 18 pt.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6" hasCustomPrompt="1"/>
          </p:nvPr>
        </p:nvSpPr>
        <p:spPr>
          <a:xfrm>
            <a:off x="10004355" y="5797975"/>
            <a:ext cx="1791645" cy="668867"/>
          </a:xfrm>
        </p:spPr>
        <p:txBody>
          <a:bodyPr tIns="36000">
            <a:normAutofit/>
          </a:bodyPr>
          <a:lstStyle>
            <a:lvl1pPr>
              <a:lnSpc>
                <a:spcPts val="2200"/>
              </a:lnSpc>
              <a:defRPr sz="1400"/>
            </a:lvl1pPr>
          </a:lstStyle>
          <a:p>
            <a:r>
              <a:rPr lang="en-US" noProof="0" dirty="0"/>
              <a:t>Media placeholder</a:t>
            </a:r>
          </a:p>
        </p:txBody>
      </p:sp>
    </p:spTree>
    <p:extLst>
      <p:ext uri="{BB962C8B-B14F-4D97-AF65-F5344CB8AC3E}">
        <p14:creationId xmlns:p14="http://schemas.microsoft.com/office/powerpoint/2010/main" val="5678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0"/>
          </p:nvPr>
        </p:nvSpPr>
        <p:spPr>
          <a:xfrm>
            <a:off x="11438467" y="6578600"/>
            <a:ext cx="423333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2BA36-EE02-4CD8-8F4A-F8DCF6695410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1"/>
          </p:nvPr>
        </p:nvSpPr>
        <p:spPr>
          <a:xfrm>
            <a:off x="1066800" y="5715000"/>
            <a:ext cx="100584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0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38749253"/>
      </p:ext>
    </p:extLst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with origam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07988" y="2257726"/>
            <a:ext cx="5400000" cy="1171274"/>
          </a:xfrm>
          <a:prstGeom prst="rect">
            <a:avLst/>
          </a:prstGeom>
        </p:spPr>
        <p:txBody>
          <a:bodyPr anchor="b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/>
            </a:r>
            <a:br>
              <a:rPr lang="en-US" noProof="0" dirty="0"/>
            </a:br>
            <a:r>
              <a:rPr lang="en-US" noProof="0" dirty="0"/>
              <a:t>Click to 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365378" y="3429000"/>
            <a:ext cx="5400000" cy="126000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add subtitle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407988" y="396255"/>
            <a:ext cx="2791987" cy="1731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25" b="1" noProof="0" dirty="0"/>
              <a:t>kaizen.com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8" y="1975695"/>
            <a:ext cx="5400000" cy="284907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1400" baseline="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noProof="0" dirty="0"/>
              <a:t>Date 1st, 2015</a:t>
            </a:r>
          </a:p>
        </p:txBody>
      </p:sp>
      <p:cxnSp>
        <p:nvCxnSpPr>
          <p:cNvPr id="7" name="Gerade Verbindung 13"/>
          <p:cNvCxnSpPr/>
          <p:nvPr userDrawn="1"/>
        </p:nvCxnSpPr>
        <p:spPr>
          <a:xfrm flipH="1">
            <a:off x="4670467" y="2568280"/>
            <a:ext cx="2851066" cy="173831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81420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999" y="313126"/>
            <a:ext cx="9720000" cy="384721"/>
          </a:xfrm>
          <a:prstGeom prst="rect">
            <a:avLst/>
          </a:prstGeom>
        </p:spPr>
        <p:txBody>
          <a:bodyPr lIns="0" tIns="0" rIns="0" bIns="0"/>
          <a:lstStyle>
            <a:lvl1pPr>
              <a:defRPr lang="de-DE" dirty="0"/>
            </a:lvl1pPr>
          </a:lstStyle>
          <a:p>
            <a:r>
              <a:rPr lang="en-US" noProof="0" dirty="0"/>
              <a:t>Headline title 25 pt.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95999" y="789423"/>
            <a:ext cx="9720000" cy="345600"/>
          </a:xfrm>
        </p:spPr>
        <p:txBody>
          <a:bodyPr>
            <a:noAutofit/>
          </a:bodyPr>
          <a:lstStyle>
            <a:lvl1pPr>
              <a:lnSpc>
                <a:spcPts val="2550"/>
              </a:lnSpc>
              <a:defRPr sz="1800" b="0"/>
            </a:lvl1pPr>
            <a:lvl2pPr>
              <a:lnSpc>
                <a:spcPts val="2550"/>
              </a:lnSpc>
              <a:defRPr sz="1800" b="0"/>
            </a:lvl2pPr>
            <a:lvl3pPr>
              <a:lnSpc>
                <a:spcPts val="2550"/>
              </a:lnSpc>
              <a:defRPr sz="1800" b="0"/>
            </a:lvl3pPr>
            <a:lvl4pPr>
              <a:lnSpc>
                <a:spcPts val="2550"/>
              </a:lnSpc>
              <a:defRPr sz="1800" b="0"/>
            </a:lvl4pPr>
            <a:lvl5pPr>
              <a:lnSpc>
                <a:spcPts val="2550"/>
              </a:lnSpc>
              <a:defRPr sz="1800" b="0"/>
            </a:lvl5pPr>
          </a:lstStyle>
          <a:p>
            <a:pPr lvl="0"/>
            <a:r>
              <a:rPr lang="en-US" noProof="0" dirty="0"/>
              <a:t>Subheadline title 18 pt.</a:t>
            </a:r>
          </a:p>
        </p:txBody>
      </p:sp>
    </p:spTree>
    <p:extLst>
      <p:ext uri="{BB962C8B-B14F-4D97-AF65-F5344CB8AC3E}">
        <p14:creationId xmlns:p14="http://schemas.microsoft.com/office/powerpoint/2010/main" val="123488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07988" y="760013"/>
            <a:ext cx="5521179" cy="2539359"/>
          </a:xfrm>
          <a:prstGeom prst="rect">
            <a:avLst/>
          </a:prstGeom>
        </p:spPr>
        <p:txBody>
          <a:bodyPr anchor="b"/>
          <a:lstStyle>
            <a:lvl1pPr algn="r">
              <a:lnSpc>
                <a:spcPts val="35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“Say something</a:t>
            </a:r>
            <a:br>
              <a:rPr lang="en-US" noProof="0" dirty="0"/>
            </a:br>
            <a:r>
              <a:rPr lang="en-US" noProof="0" dirty="0"/>
              <a:t>really important”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953761" y="3623237"/>
            <a:ext cx="5830252" cy="126000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b="0" baseline="0">
                <a:solidFill>
                  <a:schemeClr val="bg1"/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Author,</a:t>
            </a:r>
            <a:br>
              <a:rPr lang="en-US" noProof="0" dirty="0"/>
            </a:br>
            <a:r>
              <a:rPr lang="en-US" noProof="0" dirty="0"/>
              <a:t>Date / origin / extra information</a:t>
            </a:r>
          </a:p>
        </p:txBody>
      </p:sp>
      <p:cxnSp>
        <p:nvCxnSpPr>
          <p:cNvPr id="6" name="Gerade Verbindung 13"/>
          <p:cNvCxnSpPr/>
          <p:nvPr userDrawn="1"/>
        </p:nvCxnSpPr>
        <p:spPr>
          <a:xfrm flipH="1">
            <a:off x="4670467" y="2568280"/>
            <a:ext cx="2851066" cy="173831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55241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"/>
          <p:cNvSpPr>
            <a:spLocks noGrp="1"/>
          </p:cNvSpPr>
          <p:nvPr>
            <p:ph type="body" idx="1"/>
          </p:nvPr>
        </p:nvSpPr>
        <p:spPr>
          <a:xfrm>
            <a:off x="396000" y="1523278"/>
            <a:ext cx="9216000" cy="45463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r>
              <a:rPr lang="en-US" noProof="0" dirty="0"/>
              <a:t>Subheadline body text 18 pt.</a:t>
            </a:r>
          </a:p>
          <a:p>
            <a:pPr lvl="1"/>
            <a:r>
              <a:rPr lang="en-US" noProof="0" dirty="0"/>
              <a:t>Body text 18 pt.</a:t>
            </a:r>
          </a:p>
          <a:p>
            <a:pPr lvl="2"/>
            <a:r>
              <a:rPr lang="en-US" noProof="0" dirty="0"/>
              <a:t>Bullet list 18 pt. (first layer)</a:t>
            </a:r>
          </a:p>
          <a:p>
            <a:pPr lvl="3"/>
            <a:r>
              <a:rPr lang="en-US" noProof="0" dirty="0"/>
              <a:t>Hyphen list 18 pt. (second layer)</a:t>
            </a:r>
          </a:p>
          <a:p>
            <a:pPr lvl="4"/>
            <a:r>
              <a:rPr lang="en-US" noProof="0" dirty="0"/>
              <a:t>Hyphen list 14 pt. (third layer)</a:t>
            </a:r>
          </a:p>
        </p:txBody>
      </p:sp>
      <p:sp>
        <p:nvSpPr>
          <p:cNvPr id="6" name="Rechteck 8"/>
          <p:cNvSpPr/>
          <p:nvPr userDrawn="1"/>
        </p:nvSpPr>
        <p:spPr>
          <a:xfrm>
            <a:off x="5559429" y="6552356"/>
            <a:ext cx="1073150" cy="216000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pPr lvl="0" algn="ctr"/>
            <a:r>
              <a:rPr lang="en-US" sz="949" noProof="0" dirty="0">
                <a:solidFill>
                  <a:schemeClr val="bg1"/>
                </a:solidFill>
              </a:rPr>
              <a:t>© Kaizen Institute</a:t>
            </a:r>
          </a:p>
        </p:txBody>
      </p:sp>
      <p:sp>
        <p:nvSpPr>
          <p:cNvPr id="7" name="Titelplatzhalter 2"/>
          <p:cNvSpPr>
            <a:spLocks noGrp="1"/>
          </p:cNvSpPr>
          <p:nvPr>
            <p:ph type="title"/>
          </p:nvPr>
        </p:nvSpPr>
        <p:spPr>
          <a:xfrm>
            <a:off x="396005" y="313125"/>
            <a:ext cx="8048222" cy="3852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noProof="0" dirty="0"/>
              <a:t>Headline title 25 pt.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77000"/>
            <a:ext cx="12193200" cy="381000"/>
          </a:xfrm>
          <a:prstGeom prst="rect">
            <a:avLst/>
          </a:prstGeom>
          <a:solidFill>
            <a:srgbClr val="10327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8"/>
          <p:cNvSpPr/>
          <p:nvPr userDrawn="1"/>
        </p:nvSpPr>
        <p:spPr>
          <a:xfrm>
            <a:off x="5559425" y="6552356"/>
            <a:ext cx="1073150" cy="216000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pPr lvl="0" algn="ctr"/>
            <a:r>
              <a:rPr lang="en-US" sz="95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Kaizen Institute</a:t>
            </a:r>
          </a:p>
        </p:txBody>
      </p:sp>
      <p:sp>
        <p:nvSpPr>
          <p:cNvPr id="11" name="Rectangle 3"/>
          <p:cNvSpPr>
            <a:spLocks noGrp="1" noChangeArrowheads="1"/>
          </p:cNvSpPr>
          <p:nvPr userDrawn="1"/>
        </p:nvSpPr>
        <p:spPr bwMode="auto">
          <a:xfrm>
            <a:off x="10105346" y="6590034"/>
            <a:ext cx="1690654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CFF4A42A-A1CE-40F0-B75F-649AB3ADD0FD}" type="slidenum">
              <a:rPr kumimoji="0" lang="pt-PT" sz="95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‹nº›</a:t>
            </a:fld>
            <a:endParaRPr kumimoji="0" lang="pt-PT" sz="9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D21FAA2B-D227-4001-BC97-5AA65853E10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913" y="353311"/>
            <a:ext cx="1196320" cy="48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1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90" r:id="rId3"/>
    <p:sldLayoutId id="2147483770" r:id="rId4"/>
    <p:sldLayoutId id="2147483782" r:id="rId5"/>
    <p:sldLayoutId id="2147483783" r:id="rId6"/>
    <p:sldLayoutId id="2147483785" r:id="rId7"/>
    <p:sldLayoutId id="2147483786" r:id="rId8"/>
    <p:sldLayoutId id="2147483787" r:id="rId9"/>
    <p:sldLayoutId id="2147483788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376" rtl="0" eaLnBrk="1" latinLnBrk="0" hangingPunct="1">
        <a:spcBef>
          <a:spcPct val="0"/>
        </a:spcBef>
        <a:buNone/>
        <a:defRPr lang="de-DE" sz="2500" b="1" kern="1200" baseline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376" rtl="0" eaLnBrk="1" latinLnBrk="0" hangingPunct="1">
        <a:lnSpc>
          <a:spcPts val="2800"/>
        </a:lnSpc>
        <a:spcBef>
          <a:spcPts val="0"/>
        </a:spcBef>
        <a:buClr>
          <a:schemeClr val="accent1"/>
        </a:buClr>
        <a:buFont typeface="Arial" panose="020B0604020202020204" pitchFamily="34" charset="0"/>
        <a:buNone/>
        <a:defRPr sz="1801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376" rtl="0" eaLnBrk="1" latinLnBrk="0" hangingPunct="1">
        <a:lnSpc>
          <a:spcPts val="2800"/>
        </a:lnSpc>
        <a:spcBef>
          <a:spcPts val="0"/>
        </a:spcBef>
        <a:buClr>
          <a:schemeClr val="accent1"/>
        </a:buClr>
        <a:buFont typeface="Arial" panose="020B0604020202020204" pitchFamily="34" charset="0"/>
        <a:buNone/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233369" indent="-233369" algn="l" defTabSz="914376" rtl="0" eaLnBrk="1" latinLnBrk="0" hangingPunct="1">
        <a:lnSpc>
          <a:spcPts val="28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465150" indent="-215906" algn="l" defTabSz="914376" rtl="0" eaLnBrk="1" latinLnBrk="0" hangingPunct="1">
        <a:lnSpc>
          <a:spcPts val="2800"/>
        </a:lnSpc>
        <a:spcBef>
          <a:spcPts val="0"/>
        </a:spcBef>
        <a:buClr>
          <a:schemeClr val="accent1"/>
        </a:buClr>
        <a:buFont typeface="Calibri" panose="020F0502020204030204" pitchFamily="34" charset="0"/>
        <a:buChar char="­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681055" indent="-231780" algn="l" defTabSz="914376" rtl="0" eaLnBrk="1" latinLnBrk="0" hangingPunct="1">
        <a:lnSpc>
          <a:spcPts val="2201"/>
        </a:lnSpc>
        <a:spcBef>
          <a:spcPts val="0"/>
        </a:spcBef>
        <a:buClr>
          <a:schemeClr val="accent1"/>
        </a:buClr>
        <a:buFont typeface="Calibri" panose="020F0502020204030204" pitchFamily="34" charset="0"/>
        <a:buChar char="­"/>
        <a:defRPr sz="14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4" indent="-228594" algn="l" defTabSz="9143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97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2" indent="-228594" algn="l" defTabSz="9143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97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1" indent="-228594" algn="l" defTabSz="9143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97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99" indent="-228594" algn="l" defTabSz="9143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9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6" rtl="0" eaLnBrk="1" latinLnBrk="0" hangingPunct="1">
        <a:defRPr sz="1828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6" rtl="0" eaLnBrk="1" latinLnBrk="0" hangingPunct="1">
        <a:defRPr sz="1828" kern="1200">
          <a:solidFill>
            <a:schemeClr val="tx1"/>
          </a:solidFill>
          <a:latin typeface="+mn-lt"/>
          <a:ea typeface="+mn-ea"/>
          <a:cs typeface="+mn-cs"/>
        </a:defRPr>
      </a:lvl2pPr>
      <a:lvl3pPr marL="914376" algn="l" defTabSz="914376" rtl="0" eaLnBrk="1" latinLnBrk="0" hangingPunct="1">
        <a:defRPr sz="1828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5" algn="l" defTabSz="914376" rtl="0" eaLnBrk="1" latinLnBrk="0" hangingPunct="1">
        <a:defRPr sz="1828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2" algn="l" defTabSz="914376" rtl="0" eaLnBrk="1" latinLnBrk="0" hangingPunct="1">
        <a:defRPr sz="1828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0" algn="l" defTabSz="914376" rtl="0" eaLnBrk="1" latinLnBrk="0" hangingPunct="1">
        <a:defRPr sz="1828" kern="1200">
          <a:solidFill>
            <a:schemeClr val="tx1"/>
          </a:solidFill>
          <a:latin typeface="+mn-lt"/>
          <a:ea typeface="+mn-ea"/>
          <a:cs typeface="+mn-cs"/>
        </a:defRPr>
      </a:lvl6pPr>
      <a:lvl7pPr marL="2743129" algn="l" defTabSz="914376" rtl="0" eaLnBrk="1" latinLnBrk="0" hangingPunct="1">
        <a:defRPr sz="1828" kern="1200">
          <a:solidFill>
            <a:schemeClr val="tx1"/>
          </a:solidFill>
          <a:latin typeface="+mn-lt"/>
          <a:ea typeface="+mn-ea"/>
          <a:cs typeface="+mn-cs"/>
        </a:defRPr>
      </a:lvl7pPr>
      <a:lvl8pPr marL="3200316" algn="l" defTabSz="914376" rtl="0" eaLnBrk="1" latinLnBrk="0" hangingPunct="1">
        <a:defRPr sz="1828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5" algn="l" defTabSz="914376" rtl="0" eaLnBrk="1" latinLnBrk="0" hangingPunct="1">
        <a:defRPr sz="18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../2_TFM%20Total%20Flow%20Management/E%20-%200.0.%20TFM%20Model%20New%20Version%2022Oct08.ppt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524629" y="1997709"/>
            <a:ext cx="4495605" cy="2004315"/>
          </a:xfrm>
        </p:spPr>
        <p:txBody>
          <a:bodyPr anchor="ctr"/>
          <a:lstStyle/>
          <a:p>
            <a:r>
              <a:rPr lang="en-US" sz="4400" dirty="0"/>
              <a:t>PLANO ESTRATÉGICO 2019</a:t>
            </a:r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>
          <a:xfrm>
            <a:off x="5551314" y="4002024"/>
            <a:ext cx="5020660" cy="1414849"/>
          </a:xfrm>
        </p:spPr>
        <p:txBody>
          <a:bodyPr/>
          <a:lstStyle/>
          <a:p>
            <a:pPr lvl="0">
              <a:buClr>
                <a:srgbClr val="103273"/>
              </a:buClr>
            </a:pPr>
            <a:r>
              <a:rPr lang="pt-PT" sz="2800" dirty="0">
                <a:solidFill>
                  <a:prstClr val="white"/>
                </a:solidFill>
              </a:rPr>
              <a:t>SASUP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21FAA2B-D227-4001-BC97-5AA65853E1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195" y="272526"/>
            <a:ext cx="1652383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748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z="2800" dirty="0"/>
              <a:t>OBJETIVOS 2022</a:t>
            </a:r>
            <a:br>
              <a:rPr lang="pt-PT" sz="2800" dirty="0"/>
            </a:br>
            <a:r>
              <a:rPr lang="pt-PT" sz="2800" dirty="0"/>
              <a:t>METAS 2019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/>
              <a:t>Estratégia SASUP</a:t>
            </a:r>
          </a:p>
        </p:txBody>
      </p:sp>
    </p:spTree>
    <p:extLst>
      <p:ext uri="{BB962C8B-B14F-4D97-AF65-F5344CB8AC3E}">
        <p14:creationId xmlns:p14="http://schemas.microsoft.com/office/powerpoint/2010/main" val="4205269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53FA86-54EF-490F-BE70-5D9655BF1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Objetivos Estratégicos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646598E-D39C-4FF7-899F-86A6B64147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PT" dirty="0"/>
              <a:t>Anos 2019-2022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545F722-3E0F-4430-AEF9-4009D086B72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pt-PT" dirty="0">
                <a:sym typeface="Wingdings" panose="05000000000000000000" pitchFamily="2" charset="2"/>
              </a:rPr>
              <a:t>1. Aumentar a Taxa de Cobertura Global</a:t>
            </a:r>
          </a:p>
          <a:p>
            <a:pPr lvl="3"/>
            <a:r>
              <a:rPr lang="pt-PT" b="1" dirty="0">
                <a:sym typeface="Wingdings" panose="05000000000000000000" pitchFamily="2" charset="2"/>
              </a:rPr>
              <a:t>2017: </a:t>
            </a:r>
            <a:r>
              <a:rPr lang="pt-PT" dirty="0"/>
              <a:t>104%;</a:t>
            </a:r>
          </a:p>
          <a:p>
            <a:pPr lvl="3"/>
            <a:r>
              <a:rPr lang="pt-PT" b="1" dirty="0"/>
              <a:t>2019: </a:t>
            </a:r>
            <a:r>
              <a:rPr lang="pt-PT" dirty="0">
                <a:sym typeface="Wingdings" panose="05000000000000000000" pitchFamily="2" charset="2"/>
              </a:rPr>
              <a:t>112%;</a:t>
            </a:r>
          </a:p>
          <a:p>
            <a:pPr lvl="3"/>
            <a:r>
              <a:rPr lang="pt-PT" b="1" dirty="0"/>
              <a:t>2022: </a:t>
            </a:r>
            <a:r>
              <a:rPr lang="pt-PT" dirty="0">
                <a:sym typeface="Wingdings" panose="05000000000000000000" pitchFamily="2" charset="2"/>
              </a:rPr>
              <a:t>120%;</a:t>
            </a:r>
          </a:p>
          <a:p>
            <a:r>
              <a:rPr lang="pt-PT" dirty="0">
                <a:sym typeface="Wingdings" panose="05000000000000000000" pitchFamily="2" charset="2"/>
              </a:rPr>
              <a:t>2. Aumentar o Nº de consultas / ano</a:t>
            </a:r>
          </a:p>
          <a:p>
            <a:pPr lvl="3"/>
            <a:r>
              <a:rPr lang="pt-PT" b="1" dirty="0">
                <a:sym typeface="Wingdings" panose="05000000000000000000" pitchFamily="2" charset="2"/>
              </a:rPr>
              <a:t>2017: </a:t>
            </a:r>
            <a:r>
              <a:rPr lang="pt-PT" dirty="0"/>
              <a:t>4.326;</a:t>
            </a:r>
          </a:p>
          <a:p>
            <a:pPr lvl="3"/>
            <a:r>
              <a:rPr lang="pt-PT" b="1" dirty="0"/>
              <a:t>2019: </a:t>
            </a:r>
            <a:r>
              <a:rPr lang="pt-PT" dirty="0"/>
              <a:t>4.759 (+10%);</a:t>
            </a:r>
          </a:p>
          <a:p>
            <a:pPr lvl="3"/>
            <a:r>
              <a:rPr lang="pt-PT" b="1" dirty="0"/>
              <a:t>2022: </a:t>
            </a:r>
            <a:r>
              <a:rPr lang="pt-PT" dirty="0">
                <a:sym typeface="Wingdings" panose="05000000000000000000" pitchFamily="2" charset="2"/>
              </a:rPr>
              <a:t>5.191 (+20%);</a:t>
            </a:r>
          </a:p>
          <a:p>
            <a:r>
              <a:rPr lang="pt-PT" dirty="0">
                <a:sym typeface="Wingdings" panose="05000000000000000000" pitchFamily="2" charset="2"/>
              </a:rPr>
              <a:t>3. Aumentar o </a:t>
            </a:r>
            <a:r>
              <a:rPr lang="pt-PT" dirty="0"/>
              <a:t>Apoio Social Extraordinário</a:t>
            </a:r>
            <a:endParaRPr lang="pt-PT" dirty="0">
              <a:sym typeface="Wingdings" panose="05000000000000000000" pitchFamily="2" charset="2"/>
            </a:endParaRPr>
          </a:p>
          <a:p>
            <a:pPr lvl="3"/>
            <a:r>
              <a:rPr lang="pt-PT" b="1" dirty="0">
                <a:sym typeface="Wingdings" panose="05000000000000000000" pitchFamily="2" charset="2"/>
              </a:rPr>
              <a:t>2017: </a:t>
            </a:r>
            <a:r>
              <a:rPr lang="pt-PT" dirty="0"/>
              <a:t>71.904€;</a:t>
            </a:r>
          </a:p>
          <a:p>
            <a:pPr lvl="3"/>
            <a:r>
              <a:rPr lang="pt-PT" b="1" dirty="0"/>
              <a:t>2019: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/>
              <a:t>87.004€ (+21%)</a:t>
            </a:r>
            <a:r>
              <a:rPr lang="pt-PT" dirty="0">
                <a:sym typeface="Wingdings" panose="05000000000000000000" pitchFamily="2" charset="2"/>
              </a:rPr>
              <a:t>;</a:t>
            </a:r>
          </a:p>
          <a:p>
            <a:pPr lvl="3"/>
            <a:r>
              <a:rPr lang="pt-PT" b="1" dirty="0"/>
              <a:t>2022: </a:t>
            </a:r>
            <a:r>
              <a:rPr lang="pt-PT" dirty="0">
                <a:sym typeface="Wingdings" panose="05000000000000000000" pitchFamily="2" charset="2"/>
              </a:rPr>
              <a:t>101.385€ (+41%);</a:t>
            </a:r>
          </a:p>
          <a:p>
            <a:pPr lvl="3"/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2761149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53FA86-54EF-490F-BE70-5D9655BF1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Objetivos Estratégicos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646598E-D39C-4FF7-899F-86A6B64147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PT" dirty="0"/>
              <a:t>Anos 2019-2022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545F722-3E0F-4430-AEF9-4009D086B72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pt-PT" dirty="0"/>
              <a:t>4. Aumentar o Nº Refeições servidas pelo SASUP</a:t>
            </a:r>
          </a:p>
          <a:p>
            <a:pPr lvl="3"/>
            <a:r>
              <a:rPr lang="pt-PT" b="1" dirty="0">
                <a:sym typeface="Wingdings" panose="05000000000000000000" pitchFamily="2" charset="2"/>
              </a:rPr>
              <a:t>2017: </a:t>
            </a:r>
            <a:r>
              <a:rPr lang="pt-PT" dirty="0"/>
              <a:t>772.790;</a:t>
            </a:r>
          </a:p>
          <a:p>
            <a:pPr lvl="3"/>
            <a:r>
              <a:rPr lang="pt-PT" b="1" dirty="0"/>
              <a:t>2019: </a:t>
            </a:r>
            <a:r>
              <a:rPr lang="pt-PT" dirty="0">
                <a:sym typeface="Wingdings" panose="05000000000000000000" pitchFamily="2" charset="2"/>
              </a:rPr>
              <a:t>816.000 (+6%);</a:t>
            </a:r>
          </a:p>
          <a:p>
            <a:pPr lvl="3"/>
            <a:r>
              <a:rPr lang="pt-PT" b="1" dirty="0"/>
              <a:t>2022: </a:t>
            </a:r>
            <a:r>
              <a:rPr lang="pt-PT" dirty="0">
                <a:sym typeface="Wingdings" panose="05000000000000000000" pitchFamily="2" charset="2"/>
              </a:rPr>
              <a:t>927.348 (+20%);</a:t>
            </a:r>
          </a:p>
          <a:p>
            <a:r>
              <a:rPr lang="pt-PT" dirty="0">
                <a:sym typeface="Wingdings" panose="05000000000000000000" pitchFamily="2" charset="2"/>
              </a:rPr>
              <a:t>5. Aumentar o </a:t>
            </a:r>
            <a:r>
              <a:rPr lang="pt-PT" dirty="0"/>
              <a:t>Nº de camas disponíveis (diretas e mediadas)</a:t>
            </a:r>
            <a:endParaRPr lang="pt-PT" dirty="0">
              <a:sym typeface="Wingdings" panose="05000000000000000000" pitchFamily="2" charset="2"/>
            </a:endParaRPr>
          </a:p>
          <a:p>
            <a:pPr lvl="3"/>
            <a:r>
              <a:rPr lang="pt-PT" b="1" dirty="0">
                <a:sym typeface="Wingdings" panose="05000000000000000000" pitchFamily="2" charset="2"/>
              </a:rPr>
              <a:t>2017: </a:t>
            </a:r>
            <a:r>
              <a:rPr lang="pt-PT" dirty="0"/>
              <a:t>1.059;</a:t>
            </a:r>
          </a:p>
          <a:p>
            <a:pPr lvl="3"/>
            <a:r>
              <a:rPr lang="pt-PT" b="1" dirty="0"/>
              <a:t>2019: </a:t>
            </a:r>
            <a:r>
              <a:rPr lang="pt-PT" dirty="0">
                <a:sym typeface="Wingdings" panose="05000000000000000000" pitchFamily="2" charset="2"/>
              </a:rPr>
              <a:t>1.165 (+10%);</a:t>
            </a:r>
          </a:p>
          <a:p>
            <a:pPr lvl="3"/>
            <a:r>
              <a:rPr lang="pt-PT" b="1" dirty="0"/>
              <a:t>2022: </a:t>
            </a:r>
            <a:r>
              <a:rPr lang="pt-PT" dirty="0">
                <a:sym typeface="Wingdings" panose="05000000000000000000" pitchFamily="2" charset="2"/>
              </a:rPr>
              <a:t>1.280 (+21%);</a:t>
            </a:r>
          </a:p>
          <a:p>
            <a:r>
              <a:rPr lang="pt-PT" dirty="0">
                <a:sym typeface="Wingdings" panose="05000000000000000000" pitchFamily="2" charset="2"/>
              </a:rPr>
              <a:t>6. Aumentar a </a:t>
            </a:r>
            <a:r>
              <a:rPr lang="pt-PT" dirty="0"/>
              <a:t>Satisfação do "cliente" (NPS)</a:t>
            </a:r>
            <a:endParaRPr lang="pt-PT" dirty="0">
              <a:sym typeface="Wingdings" panose="05000000000000000000" pitchFamily="2" charset="2"/>
            </a:endParaRPr>
          </a:p>
          <a:p>
            <a:pPr lvl="3"/>
            <a:r>
              <a:rPr lang="pt-PT" b="1" dirty="0"/>
              <a:t>2017:</a:t>
            </a:r>
            <a:r>
              <a:rPr lang="pt-PT" dirty="0"/>
              <a:t> ??;</a:t>
            </a:r>
          </a:p>
          <a:p>
            <a:pPr lvl="3"/>
            <a:r>
              <a:rPr lang="pt-PT" b="1" dirty="0"/>
              <a:t>2019: </a:t>
            </a:r>
            <a:r>
              <a:rPr lang="pt-PT" dirty="0"/>
              <a:t>??;</a:t>
            </a:r>
          </a:p>
          <a:p>
            <a:pPr lvl="3"/>
            <a:r>
              <a:rPr lang="pt-PT" b="1" dirty="0"/>
              <a:t>2022: </a:t>
            </a:r>
            <a:r>
              <a:rPr lang="pt-PT" dirty="0">
                <a:sym typeface="Wingdings" panose="05000000000000000000" pitchFamily="2" charset="2"/>
              </a:rPr>
              <a:t>??;</a:t>
            </a:r>
          </a:p>
        </p:txBody>
      </p:sp>
    </p:spTree>
    <p:extLst>
      <p:ext uri="{BB962C8B-B14F-4D97-AF65-F5344CB8AC3E}">
        <p14:creationId xmlns:p14="http://schemas.microsoft.com/office/powerpoint/2010/main" val="2045385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z="2800" dirty="0"/>
              <a:t>INICIATIVAS 2019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/>
              <a:t>Estratégia SASUP</a:t>
            </a:r>
          </a:p>
        </p:txBody>
      </p:sp>
    </p:spTree>
    <p:extLst>
      <p:ext uri="{BB962C8B-B14F-4D97-AF65-F5344CB8AC3E}">
        <p14:creationId xmlns:p14="http://schemas.microsoft.com/office/powerpoint/2010/main" val="2899033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12FB54-C8E3-4F78-BE33-FE89D8459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7956" y="313126"/>
            <a:ext cx="6576267" cy="384721"/>
          </a:xfrm>
        </p:spPr>
        <p:txBody>
          <a:bodyPr/>
          <a:lstStyle/>
          <a:p>
            <a:r>
              <a:rPr lang="pt-PT" dirty="0"/>
              <a:t>Taxa de Cobertura Global: 104%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120%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40CD90D6-C23B-4181-9E0A-435280AA09E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867956" y="1588634"/>
            <a:ext cx="9941141" cy="469786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pt-PT" dirty="0"/>
              <a:t>1. Implementar Processo de Serviços Alimentares Diferenciados</a:t>
            </a:r>
          </a:p>
          <a:p>
            <a:pPr lvl="2">
              <a:lnSpc>
                <a:spcPct val="120000"/>
              </a:lnSpc>
            </a:pPr>
            <a:r>
              <a:rPr lang="pt-PT" b="1" dirty="0"/>
              <a:t>Responsável:</a:t>
            </a:r>
            <a:r>
              <a:rPr lang="pt-PT" dirty="0"/>
              <a:t> Susana Ribeiro;</a:t>
            </a:r>
          </a:p>
          <a:p>
            <a:pPr lvl="2">
              <a:lnSpc>
                <a:spcPct val="120000"/>
              </a:lnSpc>
            </a:pPr>
            <a:r>
              <a:rPr lang="pt-PT" b="1" dirty="0"/>
              <a:t>Indicador:</a:t>
            </a:r>
            <a:r>
              <a:rPr lang="pt-PT" dirty="0"/>
              <a:t> Faturação Serviços Alimentares Diferenciados;</a:t>
            </a:r>
          </a:p>
          <a:p>
            <a:pPr lvl="3">
              <a:lnSpc>
                <a:spcPct val="120000"/>
              </a:lnSpc>
            </a:pPr>
            <a:r>
              <a:rPr lang="pt-PT" b="1" dirty="0"/>
              <a:t>Objetivo 2019: </a:t>
            </a:r>
            <a:r>
              <a:rPr lang="pt-PT" dirty="0"/>
              <a:t>263.463€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302.982€ (+15%);</a:t>
            </a:r>
          </a:p>
          <a:p>
            <a:pPr lvl="2">
              <a:lnSpc>
                <a:spcPct val="120000"/>
              </a:lnSpc>
            </a:pPr>
            <a:endParaRPr lang="pt-PT" dirty="0"/>
          </a:p>
          <a:p>
            <a:pPr>
              <a:lnSpc>
                <a:spcPct val="120000"/>
              </a:lnSpc>
            </a:pPr>
            <a:endParaRPr lang="pt-PT" dirty="0"/>
          </a:p>
          <a:p>
            <a:pPr>
              <a:lnSpc>
                <a:spcPct val="120000"/>
              </a:lnSpc>
            </a:pPr>
            <a:r>
              <a:rPr lang="pt-PT" dirty="0"/>
              <a:t>2. Implementar Programa de Alojamento Temporário (Férias Letivas)</a:t>
            </a:r>
          </a:p>
          <a:p>
            <a:pPr lvl="2">
              <a:lnSpc>
                <a:spcPct val="120000"/>
              </a:lnSpc>
            </a:pPr>
            <a:r>
              <a:rPr lang="pt-PT" b="1" dirty="0"/>
              <a:t>Responsável:</a:t>
            </a:r>
            <a:r>
              <a:rPr lang="pt-PT" dirty="0"/>
              <a:t> Sotero Martins;</a:t>
            </a:r>
          </a:p>
          <a:p>
            <a:pPr lvl="2">
              <a:lnSpc>
                <a:spcPct val="120000"/>
              </a:lnSpc>
            </a:pPr>
            <a:r>
              <a:rPr lang="pt-PT" b="1" dirty="0"/>
              <a:t>Indicador:</a:t>
            </a:r>
            <a:r>
              <a:rPr lang="pt-PT" dirty="0"/>
              <a:t> Nº de noites ocupadas em Julho e Agosto;</a:t>
            </a:r>
          </a:p>
          <a:p>
            <a:pPr lvl="3">
              <a:lnSpc>
                <a:spcPct val="120000"/>
              </a:lnSpc>
            </a:pPr>
            <a:r>
              <a:rPr lang="pt-PT" b="1" dirty="0"/>
              <a:t>Objetivo 2019:</a:t>
            </a:r>
            <a:r>
              <a:rPr lang="pt-PT" dirty="0"/>
              <a:t> 1.654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6.000;</a:t>
            </a:r>
          </a:p>
          <a:p>
            <a:pPr lvl="4">
              <a:lnSpc>
                <a:spcPct val="120000"/>
              </a:lnSpc>
            </a:pPr>
            <a:r>
              <a:rPr lang="pt-PT" dirty="0"/>
              <a:t>(Disponibilização de 200 quartos, 30 dias ocupados por quarto)</a:t>
            </a:r>
          </a:p>
          <a:p>
            <a:pPr>
              <a:lnSpc>
                <a:spcPct val="120000"/>
              </a:lnSpc>
            </a:pPr>
            <a:endParaRPr lang="pt-PT" dirty="0"/>
          </a:p>
          <a:p>
            <a:pPr lvl="2">
              <a:lnSpc>
                <a:spcPct val="120000"/>
              </a:lnSpc>
            </a:pPr>
            <a:endParaRPr lang="pt-PT" dirty="0"/>
          </a:p>
          <a:p>
            <a:pPr lvl="2">
              <a:lnSpc>
                <a:spcPct val="120000"/>
              </a:lnSpc>
            </a:pPr>
            <a:endParaRPr lang="pt-PT" dirty="0"/>
          </a:p>
          <a:p>
            <a:pPr lvl="2">
              <a:lnSpc>
                <a:spcPct val="120000"/>
              </a:lnSpc>
            </a:pPr>
            <a:endParaRPr lang="pt-PT" dirty="0"/>
          </a:p>
          <a:p>
            <a:pPr lvl="2">
              <a:lnSpc>
                <a:spcPct val="120000"/>
              </a:lnSpc>
            </a:pPr>
            <a:endParaRPr lang="pt-PT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E6F59DE-55B1-4E59-8301-5DB5605F0760}"/>
              </a:ext>
            </a:extLst>
          </p:cNvPr>
          <p:cNvSpPr/>
          <p:nvPr/>
        </p:nvSpPr>
        <p:spPr>
          <a:xfrm rot="16200000">
            <a:off x="-1340933" y="3099371"/>
            <a:ext cx="4697865" cy="147257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>
                <a:solidFill>
                  <a:schemeClr val="tx1"/>
                </a:solidFill>
              </a:rPr>
              <a:t>Iniciativas 2019</a:t>
            </a:r>
          </a:p>
        </p:txBody>
      </p: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537571CF-2F19-4B1B-9CB4-750CAABFF371}"/>
              </a:ext>
            </a:extLst>
          </p:cNvPr>
          <p:cNvGrpSpPr/>
          <p:nvPr/>
        </p:nvGrpSpPr>
        <p:grpSpPr>
          <a:xfrm>
            <a:off x="271711" y="121432"/>
            <a:ext cx="1472576" cy="586222"/>
            <a:chOff x="10336523" y="237775"/>
            <a:chExt cx="1472576" cy="586222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E0DE3DA4-E4DA-4132-9DCA-BCC9260C4951}"/>
                </a:ext>
              </a:extLst>
            </p:cNvPr>
            <p:cNvSpPr/>
            <p:nvPr/>
          </p:nvSpPr>
          <p:spPr>
            <a:xfrm>
              <a:off x="10336523" y="237775"/>
              <a:ext cx="1472576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2022</a:t>
              </a:r>
            </a:p>
          </p:txBody>
        </p:sp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3DE9884D-A81D-4BCA-B09F-1FC03AFC1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0192" y="313126"/>
              <a:ext cx="461807" cy="461807"/>
            </a:xfrm>
            <a:prstGeom prst="rect">
              <a:avLst/>
            </a:prstGeom>
          </p:spPr>
        </p:pic>
      </p:grp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8F4882E6-E885-4006-B161-8EE1887B9A6B}"/>
              </a:ext>
            </a:extLst>
          </p:cNvPr>
          <p:cNvGrpSpPr/>
          <p:nvPr/>
        </p:nvGrpSpPr>
        <p:grpSpPr>
          <a:xfrm>
            <a:off x="271711" y="784162"/>
            <a:ext cx="1472575" cy="586222"/>
            <a:chOff x="10336523" y="900505"/>
            <a:chExt cx="1472575" cy="586222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36F0F362-9C31-4BF2-8C57-13CE006ACCD9}"/>
                </a:ext>
              </a:extLst>
            </p:cNvPr>
            <p:cNvSpPr/>
            <p:nvPr/>
          </p:nvSpPr>
          <p:spPr>
            <a:xfrm>
              <a:off x="10336523" y="900505"/>
              <a:ext cx="1472575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2019</a:t>
              </a:r>
            </a:p>
          </p:txBody>
        </p:sp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ADAB5204-C037-49F7-8474-2F2BD634EA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7491" y="988112"/>
              <a:ext cx="461807" cy="461807"/>
            </a:xfrm>
            <a:prstGeom prst="rect">
              <a:avLst/>
            </a:prstGeom>
          </p:spPr>
        </p:pic>
      </p:grpSp>
      <p:sp>
        <p:nvSpPr>
          <p:cNvPr id="9" name="Marcador de Posição do Texto 8">
            <a:extLst>
              <a:ext uri="{FF2B5EF4-FFF2-40B4-BE49-F238E27FC236}">
                <a16:creationId xmlns:a16="http://schemas.microsoft.com/office/drawing/2014/main" id="{BD3F44F9-A5DD-44D8-847E-F39C836038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7956" y="789423"/>
            <a:ext cx="6576267" cy="345414"/>
          </a:xfrm>
        </p:spPr>
        <p:txBody>
          <a:bodyPr/>
          <a:lstStyle/>
          <a:p>
            <a:r>
              <a:rPr lang="pt-PT" dirty="0"/>
              <a:t>Taxa de Cobertura Global: 104%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112%</a:t>
            </a:r>
          </a:p>
        </p:txBody>
      </p:sp>
    </p:spTree>
    <p:extLst>
      <p:ext uri="{BB962C8B-B14F-4D97-AF65-F5344CB8AC3E}">
        <p14:creationId xmlns:p14="http://schemas.microsoft.com/office/powerpoint/2010/main" val="1138714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DD8B78-E9AA-4952-8D7A-B712991E1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7956" y="313126"/>
            <a:ext cx="6576267" cy="384721"/>
          </a:xfrm>
        </p:spPr>
        <p:txBody>
          <a:bodyPr/>
          <a:lstStyle/>
          <a:p>
            <a:r>
              <a:rPr lang="pt-PT" dirty="0"/>
              <a:t>Taxa de Cobertura Global: 104%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120%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8ECF793-D055-4816-954A-884D4BE371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7956" y="789423"/>
            <a:ext cx="6576267" cy="345414"/>
          </a:xfrm>
        </p:spPr>
        <p:txBody>
          <a:bodyPr/>
          <a:lstStyle/>
          <a:p>
            <a:r>
              <a:rPr lang="pt-PT" dirty="0"/>
              <a:t>Taxa de Cobertura Global: 104%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112%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E64A3AA2-E500-400E-AC7D-3FE3F5E5DA9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867956" y="1574333"/>
            <a:ext cx="7326842" cy="4697865"/>
          </a:xfrm>
        </p:spPr>
        <p:txBody>
          <a:bodyPr>
            <a:normAutofit/>
          </a:bodyPr>
          <a:lstStyle/>
          <a:p>
            <a:r>
              <a:rPr lang="pt-PT" dirty="0"/>
              <a:t>3. Implementar Processo Transversal de Recursos Humanos</a:t>
            </a:r>
          </a:p>
          <a:p>
            <a:pPr lvl="2"/>
            <a:r>
              <a:rPr lang="pt-PT" b="1" dirty="0"/>
              <a:t>Responsável: </a:t>
            </a:r>
            <a:r>
              <a:rPr lang="pt-PT" dirty="0"/>
              <a:t>Alexandra Coelho;</a:t>
            </a:r>
          </a:p>
          <a:p>
            <a:pPr lvl="2"/>
            <a:r>
              <a:rPr lang="pt-PT" b="1" dirty="0"/>
              <a:t>Indicador 1:</a:t>
            </a:r>
            <a:r>
              <a:rPr lang="pt-PT" dirty="0"/>
              <a:t> Taxa de Absentismo;</a:t>
            </a:r>
          </a:p>
          <a:p>
            <a:pPr lvl="3"/>
            <a:r>
              <a:rPr lang="pt-PT" b="1" dirty="0"/>
              <a:t>Objetivo 2019:</a:t>
            </a:r>
            <a:r>
              <a:rPr lang="pt-PT" dirty="0"/>
              <a:t> 20%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15%;</a:t>
            </a:r>
          </a:p>
          <a:p>
            <a:pPr lvl="2"/>
            <a:r>
              <a:rPr lang="pt-PT" b="1" dirty="0"/>
              <a:t>Indicador 2: </a:t>
            </a:r>
            <a:r>
              <a:rPr lang="pt-PT" dirty="0"/>
              <a:t>Satisfação dos colaboradores;</a:t>
            </a:r>
          </a:p>
          <a:p>
            <a:pPr lvl="3"/>
            <a:r>
              <a:rPr lang="pt-PT" b="1" dirty="0"/>
              <a:t>Objetivo 2019:</a:t>
            </a:r>
            <a:r>
              <a:rPr lang="pt-PT" dirty="0"/>
              <a:t> 41%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65%;</a:t>
            </a:r>
          </a:p>
          <a:p>
            <a:pPr lvl="2"/>
            <a:r>
              <a:rPr lang="pt-PT" b="1" dirty="0"/>
              <a:t>Indicador 3: </a:t>
            </a:r>
            <a:r>
              <a:rPr lang="pt-PT" dirty="0"/>
              <a:t>Horas de Formação (Interna e Externa)</a:t>
            </a:r>
          </a:p>
          <a:p>
            <a:pPr lvl="3"/>
            <a:r>
              <a:rPr lang="pt-PT" b="1" dirty="0"/>
              <a:t>Objetivo 2019:</a:t>
            </a:r>
            <a:r>
              <a:rPr lang="pt-PT" dirty="0"/>
              <a:t> </a:t>
            </a:r>
            <a:r>
              <a:rPr lang="pt-PT" dirty="0" smtClean="0"/>
              <a:t>1822</a:t>
            </a:r>
            <a:r>
              <a:rPr lang="pt-PT" dirty="0" smtClean="0"/>
              <a:t>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</a:t>
            </a:r>
            <a:r>
              <a:rPr lang="pt-PT" dirty="0" smtClean="0"/>
              <a:t>2100</a:t>
            </a:r>
            <a:r>
              <a:rPr lang="pt-PT" dirty="0" smtClean="0"/>
              <a:t>;</a:t>
            </a:r>
            <a:endParaRPr lang="pt-PT" dirty="0"/>
          </a:p>
          <a:p>
            <a:endParaRPr lang="pt-PT" dirty="0"/>
          </a:p>
          <a:p>
            <a:r>
              <a:rPr lang="pt-PT" dirty="0"/>
              <a:t>4. Rever Processo de Controlo de Despesas Operacionais</a:t>
            </a:r>
          </a:p>
          <a:p>
            <a:pPr lvl="2"/>
            <a:r>
              <a:rPr lang="pt-PT" b="1" dirty="0"/>
              <a:t>Responsável: </a:t>
            </a:r>
            <a:r>
              <a:rPr lang="pt-PT" dirty="0"/>
              <a:t>Alexandra Coelho;</a:t>
            </a:r>
          </a:p>
          <a:p>
            <a:pPr lvl="2"/>
            <a:r>
              <a:rPr lang="pt-PT" b="1" dirty="0"/>
              <a:t>Indicador: </a:t>
            </a:r>
            <a:r>
              <a:rPr lang="pt-PT" dirty="0"/>
              <a:t>Encargos com instalações – Eletricidade + Água + Gás</a:t>
            </a:r>
          </a:p>
          <a:p>
            <a:pPr lvl="3"/>
            <a:r>
              <a:rPr lang="pt-PT" b="1" dirty="0"/>
              <a:t>Objetivo 2019: </a:t>
            </a:r>
            <a:r>
              <a:rPr lang="pt-PT" dirty="0"/>
              <a:t>625.363€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594.095€ (-5%)</a:t>
            </a:r>
          </a:p>
          <a:p>
            <a:pPr marL="0" lvl="2" indent="0">
              <a:buNone/>
            </a:pPr>
            <a:endParaRPr lang="pt-PT" dirty="0"/>
          </a:p>
          <a:p>
            <a:pPr lvl="2"/>
            <a:endParaRPr lang="pt-PT" dirty="0"/>
          </a:p>
          <a:p>
            <a:pPr lvl="2"/>
            <a:endParaRPr lang="pt-PT" dirty="0"/>
          </a:p>
          <a:p>
            <a:pPr lvl="2"/>
            <a:endParaRPr lang="pt-PT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3E230E59-D812-4BDC-B0CB-CA8ABBF78F46}"/>
              </a:ext>
            </a:extLst>
          </p:cNvPr>
          <p:cNvSpPr/>
          <p:nvPr/>
        </p:nvSpPr>
        <p:spPr>
          <a:xfrm rot="16200000">
            <a:off x="-1340933" y="3099371"/>
            <a:ext cx="4697865" cy="147257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>
                <a:solidFill>
                  <a:schemeClr val="tx1"/>
                </a:solidFill>
              </a:rPr>
              <a:t>Iniciativas 2019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24D7E6C9-5E72-457A-94EE-E30306C5A8A0}"/>
              </a:ext>
            </a:extLst>
          </p:cNvPr>
          <p:cNvGrpSpPr/>
          <p:nvPr/>
        </p:nvGrpSpPr>
        <p:grpSpPr>
          <a:xfrm>
            <a:off x="271711" y="121432"/>
            <a:ext cx="1472576" cy="586222"/>
            <a:chOff x="10336523" y="237775"/>
            <a:chExt cx="1472576" cy="586222"/>
          </a:xfrm>
        </p:grpSpPr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A7B8E944-57E6-4982-B1F8-7998CCB03842}"/>
                </a:ext>
              </a:extLst>
            </p:cNvPr>
            <p:cNvSpPr/>
            <p:nvPr/>
          </p:nvSpPr>
          <p:spPr>
            <a:xfrm>
              <a:off x="10336523" y="237775"/>
              <a:ext cx="1472576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2022</a:t>
              </a:r>
            </a:p>
          </p:txBody>
        </p:sp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53BA01E5-058E-4539-9216-72022424A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0192" y="313126"/>
              <a:ext cx="461807" cy="461807"/>
            </a:xfrm>
            <a:prstGeom prst="rect">
              <a:avLst/>
            </a:prstGeom>
          </p:spPr>
        </p:pic>
      </p:grp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CB537E46-17C0-4DC4-A3CD-4CC919FC7CDD}"/>
              </a:ext>
            </a:extLst>
          </p:cNvPr>
          <p:cNvGrpSpPr/>
          <p:nvPr/>
        </p:nvGrpSpPr>
        <p:grpSpPr>
          <a:xfrm>
            <a:off x="271711" y="784162"/>
            <a:ext cx="1472575" cy="586222"/>
            <a:chOff x="10336523" y="900505"/>
            <a:chExt cx="1472575" cy="586222"/>
          </a:xfrm>
        </p:grpSpPr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0814F787-0FC1-4658-9071-2B964A2FA5AE}"/>
                </a:ext>
              </a:extLst>
            </p:cNvPr>
            <p:cNvSpPr/>
            <p:nvPr/>
          </p:nvSpPr>
          <p:spPr>
            <a:xfrm>
              <a:off x="10336523" y="900505"/>
              <a:ext cx="1472575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2019</a:t>
              </a:r>
            </a:p>
          </p:txBody>
        </p:sp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519D6A02-663B-4F33-9A06-2A024ECE0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7491" y="988112"/>
              <a:ext cx="461807" cy="4618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096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67B527-10DB-4451-A339-E52E5BEB9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7956" y="313126"/>
            <a:ext cx="6576267" cy="384721"/>
          </a:xfrm>
        </p:spPr>
        <p:txBody>
          <a:bodyPr/>
          <a:lstStyle/>
          <a:p>
            <a:r>
              <a:rPr lang="pt-PT" dirty="0"/>
              <a:t>Nº de consultas/ano: 4.326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5.191 (+20%)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2E18DE18-CA6E-4EC6-9386-00C5907F9D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55254" y="789423"/>
            <a:ext cx="6588969" cy="345414"/>
          </a:xfrm>
        </p:spPr>
        <p:txBody>
          <a:bodyPr/>
          <a:lstStyle/>
          <a:p>
            <a:r>
              <a:rPr lang="pt-PT" dirty="0"/>
              <a:t>Nº de consultas/ano: 4.326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4.759 (+10%)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E65E345B-CE9D-4813-BD1C-D8B25BCF84F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867956" y="1588634"/>
            <a:ext cx="7339542" cy="4481444"/>
          </a:xfrm>
        </p:spPr>
        <p:txBody>
          <a:bodyPr/>
          <a:lstStyle/>
          <a:p>
            <a:r>
              <a:rPr lang="pt-PT" dirty="0"/>
              <a:t>5. Implementar Processo de Marcação de Consulta Médica</a:t>
            </a:r>
          </a:p>
          <a:p>
            <a:pPr lvl="2"/>
            <a:r>
              <a:rPr lang="pt-PT" b="1" dirty="0"/>
              <a:t>Responsável: </a:t>
            </a:r>
            <a:r>
              <a:rPr lang="pt-PT" dirty="0"/>
              <a:t>Sotero Martins</a:t>
            </a:r>
          </a:p>
          <a:p>
            <a:pPr lvl="2"/>
            <a:r>
              <a:rPr lang="pt-PT" b="1" dirty="0"/>
              <a:t>Indicador: </a:t>
            </a:r>
            <a:r>
              <a:rPr lang="pt-PT" dirty="0"/>
              <a:t>Taxa de "No-Show" em Consultas de Saúde</a:t>
            </a:r>
          </a:p>
          <a:p>
            <a:pPr lvl="3"/>
            <a:r>
              <a:rPr lang="pt-PT" b="1" dirty="0"/>
              <a:t>Objetivo 2019: </a:t>
            </a:r>
            <a:r>
              <a:rPr lang="pt-PT" dirty="0"/>
              <a:t>17,19%?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15%</a:t>
            </a:r>
          </a:p>
          <a:p>
            <a:endParaRPr lang="pt-PT" dirty="0"/>
          </a:p>
          <a:p>
            <a:r>
              <a:rPr lang="pt-PT" dirty="0"/>
              <a:t>6. Implementar Processo de divulgação de serviços SASUP</a:t>
            </a:r>
          </a:p>
          <a:p>
            <a:pPr lvl="2"/>
            <a:r>
              <a:rPr lang="pt-PT" b="1" dirty="0"/>
              <a:t>Responsável: </a:t>
            </a:r>
            <a:r>
              <a:rPr lang="pt-PT" dirty="0"/>
              <a:t>Manuela Tavares;</a:t>
            </a:r>
          </a:p>
          <a:p>
            <a:pPr lvl="2"/>
            <a:r>
              <a:rPr lang="pt-PT" b="1" dirty="0"/>
              <a:t>Indicador 1:</a:t>
            </a:r>
            <a:r>
              <a:rPr lang="pt-PT" dirty="0"/>
              <a:t> Número de primeiras consultas;</a:t>
            </a:r>
          </a:p>
          <a:p>
            <a:pPr lvl="3"/>
            <a:r>
              <a:rPr lang="pt-PT" b="1" dirty="0"/>
              <a:t>Objetivo 2019: </a:t>
            </a:r>
            <a:r>
              <a:rPr lang="pt-PT" dirty="0"/>
              <a:t>1.582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1.600;</a:t>
            </a:r>
          </a:p>
          <a:p>
            <a:pPr lvl="2"/>
            <a:r>
              <a:rPr lang="pt-PT" b="1" dirty="0"/>
              <a:t>Indicador 2: </a:t>
            </a:r>
            <a:r>
              <a:rPr lang="pt-PT" dirty="0"/>
              <a:t>Nº de Refeições Servidas nas Unidades de Alimentação;</a:t>
            </a:r>
          </a:p>
          <a:p>
            <a:pPr lvl="3"/>
            <a:r>
              <a:rPr lang="pt-PT" b="1" dirty="0"/>
              <a:t>Objetivo 2019: </a:t>
            </a:r>
            <a:r>
              <a:rPr lang="pt-PT" dirty="0"/>
              <a:t>772.790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816.000;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E9C465CF-4039-444D-9D01-70146B085A5C}"/>
              </a:ext>
            </a:extLst>
          </p:cNvPr>
          <p:cNvSpPr/>
          <p:nvPr/>
        </p:nvSpPr>
        <p:spPr>
          <a:xfrm rot="16200000">
            <a:off x="-1340933" y="3099371"/>
            <a:ext cx="4697865" cy="147257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>
                <a:solidFill>
                  <a:schemeClr val="tx1"/>
                </a:solidFill>
              </a:rPr>
              <a:t>Iniciativas 2019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87670316-29ED-4070-80C2-0F8C39BA8D92}"/>
              </a:ext>
            </a:extLst>
          </p:cNvPr>
          <p:cNvGrpSpPr/>
          <p:nvPr/>
        </p:nvGrpSpPr>
        <p:grpSpPr>
          <a:xfrm>
            <a:off x="271711" y="121432"/>
            <a:ext cx="1472576" cy="586222"/>
            <a:chOff x="10336523" y="237775"/>
            <a:chExt cx="1472576" cy="586222"/>
          </a:xfrm>
        </p:grpSpPr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057FB1DA-7454-40EC-ADE9-C1AC5F20C727}"/>
                </a:ext>
              </a:extLst>
            </p:cNvPr>
            <p:cNvSpPr/>
            <p:nvPr/>
          </p:nvSpPr>
          <p:spPr>
            <a:xfrm>
              <a:off x="10336523" y="237775"/>
              <a:ext cx="1472576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2022</a:t>
              </a:r>
            </a:p>
          </p:txBody>
        </p:sp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B56C3DFC-CE24-4AA2-BE3B-F512A2277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0192" y="313126"/>
              <a:ext cx="461807" cy="461807"/>
            </a:xfrm>
            <a:prstGeom prst="rect">
              <a:avLst/>
            </a:prstGeom>
          </p:spPr>
        </p:pic>
      </p:grp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A3960EAE-1F20-45D7-AD5C-45B78D5915F6}"/>
              </a:ext>
            </a:extLst>
          </p:cNvPr>
          <p:cNvGrpSpPr/>
          <p:nvPr/>
        </p:nvGrpSpPr>
        <p:grpSpPr>
          <a:xfrm>
            <a:off x="271711" y="784162"/>
            <a:ext cx="1472575" cy="586222"/>
            <a:chOff x="10336523" y="900505"/>
            <a:chExt cx="1472575" cy="586222"/>
          </a:xfrm>
        </p:grpSpPr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6002F62C-821C-4E0A-B9D4-3F1AE1D3409E}"/>
                </a:ext>
              </a:extLst>
            </p:cNvPr>
            <p:cNvSpPr/>
            <p:nvPr/>
          </p:nvSpPr>
          <p:spPr>
            <a:xfrm>
              <a:off x="10336523" y="900505"/>
              <a:ext cx="1472575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2019</a:t>
              </a:r>
            </a:p>
          </p:txBody>
        </p:sp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16F71E3C-37DE-4AD0-AB37-40B585E611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7491" y="988112"/>
              <a:ext cx="461807" cy="4618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47602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69B4C1-C725-4621-BB07-5D1353D20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7956" y="117817"/>
            <a:ext cx="6576268" cy="384721"/>
          </a:xfrm>
        </p:spPr>
        <p:txBody>
          <a:bodyPr/>
          <a:lstStyle/>
          <a:p>
            <a:r>
              <a:rPr lang="pt-PT" dirty="0"/>
              <a:t>Apoio Social Extraordinário: 71.904€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101.385€ (+41%)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89D22574-934F-4C4C-87A4-BBB6DC954E6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867955" y="1523278"/>
            <a:ext cx="7744043" cy="4546800"/>
          </a:xfrm>
        </p:spPr>
        <p:txBody>
          <a:bodyPr/>
          <a:lstStyle/>
          <a:p>
            <a:endParaRPr lang="pt-PT" dirty="0"/>
          </a:p>
          <a:p>
            <a:r>
              <a:rPr lang="pt-PT" dirty="0"/>
              <a:t>7. Rever Processo de Bolsa de Colaboradores</a:t>
            </a:r>
          </a:p>
          <a:p>
            <a:pPr lvl="2"/>
            <a:r>
              <a:rPr lang="pt-PT" b="1" dirty="0"/>
              <a:t>Responsável: </a:t>
            </a:r>
            <a:r>
              <a:rPr lang="pt-PT" dirty="0"/>
              <a:t>Sotero Martins;</a:t>
            </a:r>
          </a:p>
          <a:p>
            <a:pPr lvl="2"/>
            <a:r>
              <a:rPr lang="pt-PT" b="1" dirty="0"/>
              <a:t>Indicador: </a:t>
            </a:r>
            <a:r>
              <a:rPr lang="pt-PT" dirty="0"/>
              <a:t>Número de atividades de bolsa de colaboradores;</a:t>
            </a:r>
          </a:p>
          <a:p>
            <a:pPr lvl="3"/>
            <a:r>
              <a:rPr lang="pt-PT" b="1" dirty="0"/>
              <a:t>Objetivo 2019: </a:t>
            </a:r>
            <a:r>
              <a:rPr lang="pt-PT" dirty="0"/>
              <a:t>27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30;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313ED359-0422-4D0E-A188-3C7E4E2FF7F1}"/>
              </a:ext>
            </a:extLst>
          </p:cNvPr>
          <p:cNvSpPr/>
          <p:nvPr/>
        </p:nvSpPr>
        <p:spPr>
          <a:xfrm rot="16200000">
            <a:off x="-1340933" y="3099371"/>
            <a:ext cx="4697865" cy="147257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>
                <a:solidFill>
                  <a:schemeClr val="tx1"/>
                </a:solidFill>
              </a:rPr>
              <a:t>Iniciativas 2019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432F2B8D-CC41-45AC-951E-8B12D3CEE88E}"/>
              </a:ext>
            </a:extLst>
          </p:cNvPr>
          <p:cNvGrpSpPr/>
          <p:nvPr/>
        </p:nvGrpSpPr>
        <p:grpSpPr>
          <a:xfrm>
            <a:off x="271711" y="121432"/>
            <a:ext cx="1472576" cy="586222"/>
            <a:chOff x="10336523" y="237775"/>
            <a:chExt cx="1472576" cy="586222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E90194F5-76E6-457A-9AE6-7C040422D7AD}"/>
                </a:ext>
              </a:extLst>
            </p:cNvPr>
            <p:cNvSpPr/>
            <p:nvPr/>
          </p:nvSpPr>
          <p:spPr>
            <a:xfrm>
              <a:off x="10336523" y="237775"/>
              <a:ext cx="1472576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2022</a:t>
              </a:r>
            </a:p>
          </p:txBody>
        </p:sp>
        <p:pic>
          <p:nvPicPr>
            <p:cNvPr id="20" name="Imagem 19">
              <a:extLst>
                <a:ext uri="{FF2B5EF4-FFF2-40B4-BE49-F238E27FC236}">
                  <a16:creationId xmlns:a16="http://schemas.microsoft.com/office/drawing/2014/main" id="{E9CDBD21-A494-45E0-ABA5-9E2B013CC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0192" y="313126"/>
              <a:ext cx="461807" cy="461807"/>
            </a:xfrm>
            <a:prstGeom prst="rect">
              <a:avLst/>
            </a:prstGeom>
          </p:spPr>
        </p:pic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2DFC2F6F-AA06-4CD9-9A42-5CD38A3410BA}"/>
              </a:ext>
            </a:extLst>
          </p:cNvPr>
          <p:cNvGrpSpPr/>
          <p:nvPr/>
        </p:nvGrpSpPr>
        <p:grpSpPr>
          <a:xfrm>
            <a:off x="271711" y="784162"/>
            <a:ext cx="1472575" cy="586222"/>
            <a:chOff x="10336523" y="900505"/>
            <a:chExt cx="1472575" cy="586222"/>
          </a:xfrm>
        </p:grpSpPr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6EC43E2E-2134-4C30-AB20-9C3DDD834E00}"/>
                </a:ext>
              </a:extLst>
            </p:cNvPr>
            <p:cNvSpPr/>
            <p:nvPr/>
          </p:nvSpPr>
          <p:spPr>
            <a:xfrm>
              <a:off x="10336523" y="900505"/>
              <a:ext cx="1472575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2019</a:t>
              </a:r>
            </a:p>
          </p:txBody>
        </p:sp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ADD9C04F-001F-4BC6-AE61-62085B82E2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7491" y="988112"/>
              <a:ext cx="461807" cy="461807"/>
            </a:xfrm>
            <a:prstGeom prst="rect">
              <a:avLst/>
            </a:prstGeom>
          </p:spPr>
        </p:pic>
      </p:grpSp>
      <p:sp>
        <p:nvSpPr>
          <p:cNvPr id="6" name="Marcador de Posição do Texto 5">
            <a:extLst>
              <a:ext uri="{FF2B5EF4-FFF2-40B4-BE49-F238E27FC236}">
                <a16:creationId xmlns:a16="http://schemas.microsoft.com/office/drawing/2014/main" id="{8F27103A-5E02-4062-B3EC-0270013264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7956" y="895956"/>
            <a:ext cx="6576267" cy="345414"/>
          </a:xfrm>
        </p:spPr>
        <p:txBody>
          <a:bodyPr/>
          <a:lstStyle/>
          <a:p>
            <a:r>
              <a:rPr lang="pt-PT" dirty="0"/>
              <a:t>Apoio Social Extraordinário: 71.904€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87.004€ (+21%)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25120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C3DF2C-7517-4637-BAE5-C65107FE7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7956" y="162204"/>
            <a:ext cx="6576267" cy="384721"/>
          </a:xfrm>
        </p:spPr>
        <p:txBody>
          <a:bodyPr/>
          <a:lstStyle/>
          <a:p>
            <a:r>
              <a:rPr lang="pt-PT" dirty="0"/>
              <a:t>Nº Refeições servidas pelo SASUP: 772.790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927.348 (+20%)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E0D844B-21A2-4473-9863-967E14A47F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55254" y="930601"/>
            <a:ext cx="6588969" cy="345414"/>
          </a:xfrm>
        </p:spPr>
        <p:txBody>
          <a:bodyPr/>
          <a:lstStyle/>
          <a:p>
            <a:r>
              <a:rPr lang="pt-PT" dirty="0"/>
              <a:t>Nº Refeições servidas pelo SASUP: 772.790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816.000 (+6%)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DD9FF937-34E0-417B-8194-B1277A7D9AE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867955" y="1701800"/>
            <a:ext cx="8243711" cy="4368278"/>
          </a:xfrm>
        </p:spPr>
        <p:txBody>
          <a:bodyPr>
            <a:normAutofit/>
          </a:bodyPr>
          <a:lstStyle/>
          <a:p>
            <a:r>
              <a:rPr lang="pt-PT" dirty="0">
                <a:solidFill>
                  <a:srgbClr val="00B050"/>
                </a:solidFill>
              </a:rPr>
              <a:t>6. Implementar Processo de divulgação de serviços SASUP</a:t>
            </a:r>
          </a:p>
          <a:p>
            <a:pPr lvl="2"/>
            <a:r>
              <a:rPr lang="pt-PT" dirty="0">
                <a:solidFill>
                  <a:srgbClr val="00B050"/>
                </a:solidFill>
              </a:rPr>
              <a:t>(Já comtemplado anteriormente)</a:t>
            </a:r>
          </a:p>
          <a:p>
            <a:endParaRPr lang="pt-PT" dirty="0"/>
          </a:p>
          <a:p>
            <a:r>
              <a:rPr lang="pt-PT" dirty="0"/>
              <a:t>8. Ampliação da rede de Snack-bares </a:t>
            </a:r>
          </a:p>
          <a:p>
            <a:pPr lvl="2"/>
            <a:r>
              <a:rPr lang="pt-PT" b="1" dirty="0"/>
              <a:t>Responsável: </a:t>
            </a:r>
            <a:r>
              <a:rPr lang="pt-PT" dirty="0"/>
              <a:t>Susana Ribeiro;</a:t>
            </a:r>
          </a:p>
          <a:p>
            <a:pPr lvl="2"/>
            <a:r>
              <a:rPr lang="pt-PT" b="1" dirty="0"/>
              <a:t>Indicador: </a:t>
            </a:r>
            <a:r>
              <a:rPr lang="pt-PT" dirty="0"/>
              <a:t>Nº de Refeições Servidas em Snack-Bares;</a:t>
            </a:r>
          </a:p>
          <a:p>
            <a:pPr lvl="3"/>
            <a:r>
              <a:rPr lang="pt-PT" b="1" dirty="0"/>
              <a:t>Objetivo 2019: </a:t>
            </a:r>
            <a:r>
              <a:rPr lang="pt-PT" dirty="0"/>
              <a:t>258.156 </a:t>
            </a:r>
            <a:r>
              <a:rPr lang="pt-PT" dirty="0">
                <a:sym typeface="Wingdings" panose="05000000000000000000" pitchFamily="2" charset="2"/>
              </a:rPr>
              <a:t> </a:t>
            </a:r>
            <a:r>
              <a:rPr lang="pt-PT" dirty="0"/>
              <a:t>272.613;</a:t>
            </a:r>
          </a:p>
          <a:p>
            <a:pPr lvl="2"/>
            <a:endParaRPr lang="pt-PT" dirty="0"/>
          </a:p>
          <a:p>
            <a:r>
              <a:rPr lang="pt-PT" dirty="0"/>
              <a:t>9. Melhoria da imagem e da qualidade das Unidades de Alimentação</a:t>
            </a:r>
          </a:p>
          <a:p>
            <a:pPr lvl="2"/>
            <a:r>
              <a:rPr lang="pt-PT" b="1" dirty="0"/>
              <a:t>Responsável: </a:t>
            </a:r>
            <a:r>
              <a:rPr lang="pt-PT" dirty="0"/>
              <a:t>Susana Ribeiro;</a:t>
            </a:r>
          </a:p>
          <a:p>
            <a:pPr lvl="2"/>
            <a:r>
              <a:rPr lang="pt-PT" b="1" dirty="0"/>
              <a:t>Indicador: </a:t>
            </a:r>
            <a:r>
              <a:rPr lang="pt-PT" dirty="0"/>
              <a:t>Nº Refeições servidas pelo SASUP;</a:t>
            </a:r>
          </a:p>
          <a:p>
            <a:pPr lvl="3"/>
            <a:r>
              <a:rPr lang="pt-PT" b="1" dirty="0"/>
              <a:t>Objetivo 2019: </a:t>
            </a:r>
            <a:r>
              <a:rPr lang="pt-PT" dirty="0"/>
              <a:t>772.790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816.000 (+6%);</a:t>
            </a:r>
          </a:p>
          <a:p>
            <a:endParaRPr lang="pt-PT" dirty="0"/>
          </a:p>
          <a:p>
            <a:endParaRPr lang="pt-PT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BD46D531-FC33-4EAC-9E7E-0C9EDBC45E3F}"/>
              </a:ext>
            </a:extLst>
          </p:cNvPr>
          <p:cNvSpPr/>
          <p:nvPr/>
        </p:nvSpPr>
        <p:spPr>
          <a:xfrm rot="16200000">
            <a:off x="-1340933" y="3099371"/>
            <a:ext cx="4697865" cy="147257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>
                <a:solidFill>
                  <a:schemeClr val="tx1"/>
                </a:solidFill>
              </a:rPr>
              <a:t>Iniciativas 2019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474EDB4D-3BB3-4936-9882-4614E6A2821B}"/>
              </a:ext>
            </a:extLst>
          </p:cNvPr>
          <p:cNvGrpSpPr/>
          <p:nvPr/>
        </p:nvGrpSpPr>
        <p:grpSpPr>
          <a:xfrm>
            <a:off x="271711" y="121432"/>
            <a:ext cx="1472576" cy="586222"/>
            <a:chOff x="10336523" y="237775"/>
            <a:chExt cx="1472576" cy="586222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500D8146-3C4D-4138-83F1-45BB4E3DB89D}"/>
                </a:ext>
              </a:extLst>
            </p:cNvPr>
            <p:cNvSpPr/>
            <p:nvPr/>
          </p:nvSpPr>
          <p:spPr>
            <a:xfrm>
              <a:off x="10336523" y="237775"/>
              <a:ext cx="1472576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2022</a:t>
              </a:r>
            </a:p>
          </p:txBody>
        </p:sp>
        <p:pic>
          <p:nvPicPr>
            <p:cNvPr id="20" name="Imagem 19">
              <a:extLst>
                <a:ext uri="{FF2B5EF4-FFF2-40B4-BE49-F238E27FC236}">
                  <a16:creationId xmlns:a16="http://schemas.microsoft.com/office/drawing/2014/main" id="{38B1AE74-9872-4015-B201-F26F0A43F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0192" y="313126"/>
              <a:ext cx="461807" cy="461807"/>
            </a:xfrm>
            <a:prstGeom prst="rect">
              <a:avLst/>
            </a:prstGeom>
          </p:spPr>
        </p:pic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D7476F49-FE28-495C-82C1-886E7C93B9BC}"/>
              </a:ext>
            </a:extLst>
          </p:cNvPr>
          <p:cNvGrpSpPr/>
          <p:nvPr/>
        </p:nvGrpSpPr>
        <p:grpSpPr>
          <a:xfrm>
            <a:off x="271711" y="784162"/>
            <a:ext cx="1472575" cy="586222"/>
            <a:chOff x="10336523" y="900505"/>
            <a:chExt cx="1472575" cy="586222"/>
          </a:xfrm>
        </p:grpSpPr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BDDC9A1E-9C2B-492C-84A5-D15461486684}"/>
                </a:ext>
              </a:extLst>
            </p:cNvPr>
            <p:cNvSpPr/>
            <p:nvPr/>
          </p:nvSpPr>
          <p:spPr>
            <a:xfrm>
              <a:off x="10336523" y="900505"/>
              <a:ext cx="1472575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2019</a:t>
              </a:r>
            </a:p>
          </p:txBody>
        </p:sp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CE037E7C-B8EF-4FA3-A576-977EBF15E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7491" y="988112"/>
              <a:ext cx="461807" cy="4618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5134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9C02E6-F324-464A-A767-6CC456E7C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7956" y="91180"/>
            <a:ext cx="6576267" cy="384721"/>
          </a:xfrm>
        </p:spPr>
        <p:txBody>
          <a:bodyPr/>
          <a:lstStyle/>
          <a:p>
            <a:r>
              <a:rPr lang="pt-PT" dirty="0"/>
              <a:t>Nº de camas disponíveis (diretas e mediadas): 1.059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1.280 (+21%)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7A4F1A9-81A8-4921-967C-9CDA8D709F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7956" y="884977"/>
            <a:ext cx="6576267" cy="345414"/>
          </a:xfrm>
        </p:spPr>
        <p:txBody>
          <a:bodyPr/>
          <a:lstStyle/>
          <a:p>
            <a:r>
              <a:rPr lang="pt-PT" dirty="0"/>
              <a:t>Nº de camas disponíveis: 1.059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1.095 (+3,4%)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9CFF6E0-59B7-4035-AF8C-52C58F116B9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867955" y="1663700"/>
            <a:ext cx="7744043" cy="4406378"/>
          </a:xfrm>
        </p:spPr>
        <p:txBody>
          <a:bodyPr/>
          <a:lstStyle/>
          <a:p>
            <a:r>
              <a:rPr lang="pt-PT" dirty="0"/>
              <a:t>10. Implementar processo para angariação de camas</a:t>
            </a:r>
          </a:p>
          <a:p>
            <a:pPr lvl="2"/>
            <a:r>
              <a:rPr lang="pt-PT" b="1" dirty="0"/>
              <a:t>Responsável:</a:t>
            </a:r>
            <a:r>
              <a:rPr lang="pt-PT" dirty="0"/>
              <a:t> Sotero Martins;</a:t>
            </a:r>
          </a:p>
          <a:p>
            <a:pPr lvl="2"/>
            <a:r>
              <a:rPr lang="pt-PT" b="1" dirty="0"/>
              <a:t>Indicador: </a:t>
            </a:r>
            <a:r>
              <a:rPr lang="pt-PT" dirty="0"/>
              <a:t>Número de Camas ao abrigo de Protocolo SASUP com outras instituições;</a:t>
            </a:r>
          </a:p>
          <a:p>
            <a:pPr lvl="3"/>
            <a:r>
              <a:rPr lang="pt-PT" b="1" dirty="0"/>
              <a:t>Objetivo 2019: </a:t>
            </a:r>
            <a:r>
              <a:rPr lang="pt-PT" dirty="0"/>
              <a:t>0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36;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32BB7B09-DA0D-494F-8048-93CFD1E6470A}"/>
              </a:ext>
            </a:extLst>
          </p:cNvPr>
          <p:cNvSpPr/>
          <p:nvPr/>
        </p:nvSpPr>
        <p:spPr>
          <a:xfrm rot="16200000">
            <a:off x="-1340933" y="3099371"/>
            <a:ext cx="4697865" cy="147257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>
                <a:solidFill>
                  <a:schemeClr val="tx1"/>
                </a:solidFill>
              </a:rPr>
              <a:t>Iniciativas 2019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19FBEAA0-BDC8-4306-B535-9ED4FA409A7E}"/>
              </a:ext>
            </a:extLst>
          </p:cNvPr>
          <p:cNvGrpSpPr/>
          <p:nvPr/>
        </p:nvGrpSpPr>
        <p:grpSpPr>
          <a:xfrm>
            <a:off x="271711" y="121432"/>
            <a:ext cx="1472576" cy="586222"/>
            <a:chOff x="10336523" y="237775"/>
            <a:chExt cx="1472576" cy="586222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1629E459-5F9A-43B4-A80D-6F5F2375EB4D}"/>
                </a:ext>
              </a:extLst>
            </p:cNvPr>
            <p:cNvSpPr/>
            <p:nvPr/>
          </p:nvSpPr>
          <p:spPr>
            <a:xfrm>
              <a:off x="10336523" y="237775"/>
              <a:ext cx="1472576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2022</a:t>
              </a:r>
            </a:p>
          </p:txBody>
        </p:sp>
        <p:pic>
          <p:nvPicPr>
            <p:cNvPr id="20" name="Imagem 19">
              <a:extLst>
                <a:ext uri="{FF2B5EF4-FFF2-40B4-BE49-F238E27FC236}">
                  <a16:creationId xmlns:a16="http://schemas.microsoft.com/office/drawing/2014/main" id="{0619EF12-5C0B-4990-849A-A4F4CD823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0192" y="313126"/>
              <a:ext cx="461807" cy="461807"/>
            </a:xfrm>
            <a:prstGeom prst="rect">
              <a:avLst/>
            </a:prstGeom>
          </p:spPr>
        </p:pic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4C1147E3-C65A-46C4-8395-8FCB59794FAA}"/>
              </a:ext>
            </a:extLst>
          </p:cNvPr>
          <p:cNvGrpSpPr/>
          <p:nvPr/>
        </p:nvGrpSpPr>
        <p:grpSpPr>
          <a:xfrm>
            <a:off x="271711" y="784162"/>
            <a:ext cx="1472575" cy="586222"/>
            <a:chOff x="10336523" y="900505"/>
            <a:chExt cx="1472575" cy="586222"/>
          </a:xfrm>
        </p:grpSpPr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6D4D5431-68D0-4DB7-A498-EA79BCC6D31C}"/>
                </a:ext>
              </a:extLst>
            </p:cNvPr>
            <p:cNvSpPr/>
            <p:nvPr/>
          </p:nvSpPr>
          <p:spPr>
            <a:xfrm>
              <a:off x="10336523" y="900505"/>
              <a:ext cx="1472575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2019</a:t>
              </a:r>
            </a:p>
          </p:txBody>
        </p:sp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2EEFBEA4-B997-48F2-AC8F-5B61E06CB0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7491" y="988112"/>
              <a:ext cx="461807" cy="4618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7791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53FA86-54EF-490F-BE70-5D9655BF1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Planeamento Estratégico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646598E-D39C-4FF7-899F-86A6B64147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PT" dirty="0"/>
              <a:t>Anos 2019-2022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545F722-3E0F-4430-AEF9-4009D086B72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5998" y="1523278"/>
            <a:ext cx="9978285" cy="4546800"/>
          </a:xfrm>
        </p:spPr>
        <p:txBody>
          <a:bodyPr>
            <a:normAutofit/>
          </a:bodyPr>
          <a:lstStyle/>
          <a:p>
            <a:pPr algn="just"/>
            <a:r>
              <a:rPr lang="pt-PT" sz="1600" b="0" dirty="0">
                <a:solidFill>
                  <a:schemeClr val="tx1"/>
                </a:solidFill>
              </a:rPr>
              <a:t>Os </a:t>
            </a:r>
            <a:r>
              <a:rPr lang="pt-PT" sz="1600" b="0" dirty="0" smtClean="0">
                <a:solidFill>
                  <a:schemeClr val="tx1"/>
                </a:solidFill>
              </a:rPr>
              <a:t>Serviços </a:t>
            </a:r>
            <a:r>
              <a:rPr lang="pt-PT" sz="1600" b="0" dirty="0">
                <a:solidFill>
                  <a:schemeClr val="tx1"/>
                </a:solidFill>
              </a:rPr>
              <a:t>de </a:t>
            </a:r>
            <a:r>
              <a:rPr lang="pt-PT" sz="1600" b="0" dirty="0" smtClean="0">
                <a:solidFill>
                  <a:schemeClr val="tx1"/>
                </a:solidFill>
              </a:rPr>
              <a:t>Ação </a:t>
            </a:r>
            <a:r>
              <a:rPr lang="pt-PT" sz="1600" b="0" dirty="0">
                <a:solidFill>
                  <a:schemeClr val="tx1"/>
                </a:solidFill>
              </a:rPr>
              <a:t>S</a:t>
            </a:r>
            <a:r>
              <a:rPr lang="pt-PT" sz="1600" b="0" dirty="0" smtClean="0">
                <a:solidFill>
                  <a:schemeClr val="tx1"/>
                </a:solidFill>
              </a:rPr>
              <a:t>ocial </a:t>
            </a:r>
            <a:r>
              <a:rPr lang="pt-PT" sz="1600" b="0" dirty="0">
                <a:solidFill>
                  <a:schemeClr val="tx1"/>
                </a:solidFill>
              </a:rPr>
              <a:t>da </a:t>
            </a:r>
            <a:r>
              <a:rPr lang="pt-PT" sz="1600" b="0" dirty="0" smtClean="0">
                <a:solidFill>
                  <a:schemeClr val="tx1"/>
                </a:solidFill>
              </a:rPr>
              <a:t>Universidade </a:t>
            </a:r>
            <a:r>
              <a:rPr lang="pt-PT" sz="1600" b="0" dirty="0">
                <a:solidFill>
                  <a:schemeClr val="tx1"/>
                </a:solidFill>
              </a:rPr>
              <a:t>do </a:t>
            </a:r>
            <a:r>
              <a:rPr lang="pt-PT" sz="1600" b="0" dirty="0" smtClean="0">
                <a:solidFill>
                  <a:schemeClr val="tx1"/>
                </a:solidFill>
              </a:rPr>
              <a:t>Porto</a:t>
            </a:r>
            <a:r>
              <a:rPr lang="pt-PT" sz="1600" b="0" dirty="0">
                <a:solidFill>
                  <a:schemeClr val="tx1"/>
                </a:solidFill>
              </a:rPr>
              <a:t>, adiante designados por SASUP, desenvolvem a sua atividade de acordo com a Missão, Visão e os Valores estabelecidos nos respetivos Estatutos e Regulamento Orgânico. </a:t>
            </a:r>
          </a:p>
          <a:p>
            <a:pPr algn="just"/>
            <a:r>
              <a:rPr lang="pt-PT" sz="1600" b="0" dirty="0">
                <a:solidFill>
                  <a:schemeClr val="tx1"/>
                </a:solidFill>
              </a:rPr>
              <a:t>Neste sentido foram definidos os eixos estratégicos para o período de 2019-2022, tendo em conta a articulação com o Plano Estratégico da Universidade do Porto em vigor, assim como atendendo ao Programa reitoral, no que diz respeito às prioridades a desenvolver na Ação Social. As opções estratégicas estão refletidas nos objetivos, indicadores e metas, vertidos para o plano de atividades, com vista à sua concretização no curto e médio prazo.</a:t>
            </a:r>
          </a:p>
          <a:p>
            <a:pPr algn="just"/>
            <a:r>
              <a:rPr lang="pt-PT" sz="1600" b="0" dirty="0">
                <a:solidFill>
                  <a:schemeClr val="tx1"/>
                </a:solidFill>
              </a:rPr>
              <a:t>O presente documento pretende ser, não só um instrumento de planeamento das atividades segundo as opções estratégicas definidas, mas também uma ferramenta, servindo de base para o processo de tomada de decisão da direção. Com este objetivo foram definidos os programas de ação, que a seguir se descrevem.</a:t>
            </a:r>
          </a:p>
        </p:txBody>
      </p:sp>
    </p:spTree>
    <p:extLst>
      <p:ext uri="{BB962C8B-B14F-4D97-AF65-F5344CB8AC3E}">
        <p14:creationId xmlns:p14="http://schemas.microsoft.com/office/powerpoint/2010/main" val="3189380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7956" y="313126"/>
            <a:ext cx="6576267" cy="384721"/>
          </a:xfrm>
        </p:spPr>
        <p:txBody>
          <a:bodyPr/>
          <a:lstStyle/>
          <a:p>
            <a:r>
              <a:rPr lang="pt-PT" dirty="0"/>
              <a:t>Satisfação do "cliente" (NPS): ??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??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7956" y="789423"/>
            <a:ext cx="6576267" cy="345414"/>
          </a:xfrm>
        </p:spPr>
        <p:txBody>
          <a:bodyPr/>
          <a:lstStyle/>
          <a:p>
            <a:r>
              <a:rPr lang="pt-PT" dirty="0"/>
              <a:t>Satisfação do aluno (NPS): ??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??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E1012736-7943-4293-B8B1-03AFF72ECFC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867955" y="1523278"/>
            <a:ext cx="7744043" cy="4546800"/>
          </a:xfrm>
        </p:spPr>
        <p:txBody>
          <a:bodyPr/>
          <a:lstStyle/>
          <a:p>
            <a:r>
              <a:rPr lang="pt-PT" dirty="0"/>
              <a:t>11. Definir processo de medição da satisfação global do "cliente“</a:t>
            </a:r>
          </a:p>
          <a:p>
            <a:pPr lvl="2"/>
            <a:r>
              <a:rPr lang="pt-PT" b="1" dirty="0"/>
              <a:t>Responsável: </a:t>
            </a:r>
            <a:r>
              <a:rPr lang="pt-PT" dirty="0"/>
              <a:t>Manuela Tavares;</a:t>
            </a:r>
          </a:p>
          <a:p>
            <a:pPr lvl="2"/>
            <a:r>
              <a:rPr lang="pt-PT" b="1" dirty="0"/>
              <a:t>Indicador: </a:t>
            </a:r>
            <a:r>
              <a:rPr lang="pt-PT" dirty="0"/>
              <a:t>Número de Respostas a Inquéritos;</a:t>
            </a:r>
          </a:p>
          <a:p>
            <a:pPr lvl="3"/>
            <a:r>
              <a:rPr lang="pt-PT" b="1" dirty="0"/>
              <a:t>Objetivo 2019: </a:t>
            </a:r>
            <a:r>
              <a:rPr lang="pt-PT" dirty="0"/>
              <a:t>0 </a:t>
            </a:r>
            <a:r>
              <a:rPr lang="pt-PT" dirty="0">
                <a:sym typeface="Wingdings" panose="05000000000000000000" pitchFamily="2" charset="2"/>
              </a:rPr>
              <a:t></a:t>
            </a:r>
            <a:r>
              <a:rPr lang="pt-PT" dirty="0"/>
              <a:t> 5.000;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9D6617FE-1352-451E-BA80-90EFC60EF7EC}"/>
              </a:ext>
            </a:extLst>
          </p:cNvPr>
          <p:cNvSpPr/>
          <p:nvPr/>
        </p:nvSpPr>
        <p:spPr>
          <a:xfrm rot="16200000">
            <a:off x="-1340933" y="3099371"/>
            <a:ext cx="4697865" cy="147257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400" b="1" dirty="0">
                <a:solidFill>
                  <a:schemeClr val="tx1"/>
                </a:solidFill>
              </a:rPr>
              <a:t>Iniciativas 2019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D9DE5A79-AB79-4B6D-93BC-A72DC4A27DD7}"/>
              </a:ext>
            </a:extLst>
          </p:cNvPr>
          <p:cNvGrpSpPr/>
          <p:nvPr/>
        </p:nvGrpSpPr>
        <p:grpSpPr>
          <a:xfrm>
            <a:off x="271711" y="121432"/>
            <a:ext cx="1472576" cy="586222"/>
            <a:chOff x="10336523" y="237775"/>
            <a:chExt cx="1472576" cy="586222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53DAE0F8-1177-4D5C-81D0-56A0CFB2085C}"/>
                </a:ext>
              </a:extLst>
            </p:cNvPr>
            <p:cNvSpPr/>
            <p:nvPr/>
          </p:nvSpPr>
          <p:spPr>
            <a:xfrm>
              <a:off x="10336523" y="237775"/>
              <a:ext cx="1472576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2022</a:t>
              </a:r>
            </a:p>
          </p:txBody>
        </p:sp>
        <p:pic>
          <p:nvPicPr>
            <p:cNvPr id="20" name="Imagem 19">
              <a:extLst>
                <a:ext uri="{FF2B5EF4-FFF2-40B4-BE49-F238E27FC236}">
                  <a16:creationId xmlns:a16="http://schemas.microsoft.com/office/drawing/2014/main" id="{10ECCF79-6AE2-473F-A21D-4BC5C6A29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0192" y="313126"/>
              <a:ext cx="461807" cy="461807"/>
            </a:xfrm>
            <a:prstGeom prst="rect">
              <a:avLst/>
            </a:prstGeom>
          </p:spPr>
        </p:pic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9867F731-7122-4460-BF3B-8E132C286766}"/>
              </a:ext>
            </a:extLst>
          </p:cNvPr>
          <p:cNvGrpSpPr/>
          <p:nvPr/>
        </p:nvGrpSpPr>
        <p:grpSpPr>
          <a:xfrm>
            <a:off x="271711" y="784162"/>
            <a:ext cx="1472575" cy="586222"/>
            <a:chOff x="10336523" y="900505"/>
            <a:chExt cx="1472575" cy="586222"/>
          </a:xfrm>
        </p:grpSpPr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866A8638-E571-43FC-97FD-70C0D356E0B0}"/>
                </a:ext>
              </a:extLst>
            </p:cNvPr>
            <p:cNvSpPr/>
            <p:nvPr/>
          </p:nvSpPr>
          <p:spPr>
            <a:xfrm>
              <a:off x="10336523" y="900505"/>
              <a:ext cx="1472575" cy="58622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2400" b="1" dirty="0"/>
                <a:t>      </a:t>
              </a:r>
              <a:r>
                <a:rPr lang="pt-PT" sz="2400" b="1" dirty="0">
                  <a:solidFill>
                    <a:schemeClr val="tx1"/>
                  </a:solidFill>
                </a:rPr>
                <a:t>2019</a:t>
              </a:r>
            </a:p>
          </p:txBody>
        </p:sp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76523D73-E6B4-4D8A-8F6C-5B76A3A75C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7491" y="988112"/>
              <a:ext cx="461807" cy="4618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59081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z="2800" dirty="0"/>
              <a:t>INICIATIVAS 2019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/>
              <a:t>Estratégia SASUP</a:t>
            </a:r>
          </a:p>
        </p:txBody>
      </p:sp>
    </p:spTree>
    <p:extLst>
      <p:ext uri="{BB962C8B-B14F-4D97-AF65-F5344CB8AC3E}">
        <p14:creationId xmlns:p14="http://schemas.microsoft.com/office/powerpoint/2010/main" val="2992519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88841"/>
            <a:ext cx="8384016" cy="384721"/>
          </a:xfrm>
        </p:spPr>
        <p:txBody>
          <a:bodyPr/>
          <a:lstStyle/>
          <a:p>
            <a:r>
              <a:rPr lang="pt-PT" dirty="0"/>
              <a:t>1. Implementar Processo de Serviços Alimentares Diferenciados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000" y="984736"/>
            <a:ext cx="8048223" cy="345414"/>
          </a:xfrm>
        </p:spPr>
        <p:txBody>
          <a:bodyPr/>
          <a:lstStyle/>
          <a:p>
            <a:r>
              <a:rPr lang="pt-PT" dirty="0"/>
              <a:t>Responsável: Susana Ribeiro</a:t>
            </a: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AC6F3F97-3240-4C99-A326-0DED46C53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87702"/>
              </p:ext>
            </p:extLst>
          </p:nvPr>
        </p:nvGraphicFramePr>
        <p:xfrm>
          <a:off x="396000" y="1321237"/>
          <a:ext cx="11366916" cy="4747344"/>
        </p:xfrm>
        <a:graphic>
          <a:graphicData uri="http://schemas.openxmlformats.org/drawingml/2006/table">
            <a:tbl>
              <a:tblPr/>
              <a:tblGrid>
                <a:gridCol w="3107337">
                  <a:extLst>
                    <a:ext uri="{9D8B030D-6E8A-4147-A177-3AD203B41FA5}">
                      <a16:colId xmlns:a16="http://schemas.microsoft.com/office/drawing/2014/main" val="114034657"/>
                    </a:ext>
                  </a:extLst>
                </a:gridCol>
                <a:gridCol w="1359460">
                  <a:extLst>
                    <a:ext uri="{9D8B030D-6E8A-4147-A177-3AD203B41FA5}">
                      <a16:colId xmlns:a16="http://schemas.microsoft.com/office/drawing/2014/main" val="3907663840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006062595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186230771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1165372109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1277806204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3468893867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3870257033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724143200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3854061240"/>
                    </a:ext>
                  </a:extLst>
                </a:gridCol>
                <a:gridCol w="594049">
                  <a:extLst>
                    <a:ext uri="{9D8B030D-6E8A-4147-A177-3AD203B41FA5}">
                      <a16:colId xmlns:a16="http://schemas.microsoft.com/office/drawing/2014/main" val="397280133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1392842461"/>
                    </a:ext>
                  </a:extLst>
                </a:gridCol>
                <a:gridCol w="639746">
                  <a:extLst>
                    <a:ext uri="{9D8B030D-6E8A-4147-A177-3AD203B41FA5}">
                      <a16:colId xmlns:a16="http://schemas.microsoft.com/office/drawing/2014/main" val="3882362539"/>
                    </a:ext>
                  </a:extLst>
                </a:gridCol>
                <a:gridCol w="628322">
                  <a:extLst>
                    <a:ext uri="{9D8B030D-6E8A-4147-A177-3AD203B41FA5}">
                      <a16:colId xmlns:a16="http://schemas.microsoft.com/office/drawing/2014/main" val="3428785055"/>
                    </a:ext>
                  </a:extLst>
                </a:gridCol>
              </a:tblGrid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Tarefa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854461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Promover os Serviços Especiais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4452135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Renovar Louças e atoalhados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195635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Rever o Fardamento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794219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Rever as condições comerciais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3365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Benchmarking da concorrência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374956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Melhorar tempo de resposta e capacidade de resposta aos pedidos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9624813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Criar equipas especializadas em catering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8089704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Contratar bolsas de horas de empregados de mesa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124868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Contratar o aluguer de materiais de catering para serviços especiais (mesas, cadeiras, atoalhados, etc)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933817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Criar portfolio e plataforma para requisição de serviços por parte das entidades externas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256195"/>
                  </a:ext>
                </a:extLst>
              </a:tr>
              <a:tr h="39561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Formação profissional das equipas de catering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676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4011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A17040ED-4905-4366-AEBC-C418049C3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262652"/>
              </p:ext>
            </p:extLst>
          </p:nvPr>
        </p:nvGraphicFramePr>
        <p:xfrm>
          <a:off x="396000" y="1321237"/>
          <a:ext cx="11366916" cy="4747342"/>
        </p:xfrm>
        <a:graphic>
          <a:graphicData uri="http://schemas.openxmlformats.org/drawingml/2006/table">
            <a:tbl>
              <a:tblPr/>
              <a:tblGrid>
                <a:gridCol w="3101802">
                  <a:extLst>
                    <a:ext uri="{9D8B030D-6E8A-4147-A177-3AD203B41FA5}">
                      <a16:colId xmlns:a16="http://schemas.microsoft.com/office/drawing/2014/main" val="1763229400"/>
                    </a:ext>
                  </a:extLst>
                </a:gridCol>
                <a:gridCol w="1349406">
                  <a:extLst>
                    <a:ext uri="{9D8B030D-6E8A-4147-A177-3AD203B41FA5}">
                      <a16:colId xmlns:a16="http://schemas.microsoft.com/office/drawing/2014/main" val="3331130658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031687823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328414278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066280385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88988581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758203610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056077760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850728539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731382169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913285317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794078858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665868743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265599486"/>
                    </a:ext>
                  </a:extLst>
                </a:gridCol>
              </a:tblGrid>
              <a:tr h="25394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Tarefa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687576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N.º de camas e periodo de ocupação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 Basto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612755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Recursos Internos disponiveis para o periodo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 Basto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3051482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Levantamento de necessidades de subcontratação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 Basto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9788468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Limpeza</a:t>
                      </a:r>
                    </a:p>
                  </a:txBody>
                  <a:tcPr marL="137255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 Basto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8727961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Segurança</a:t>
                      </a:r>
                    </a:p>
                  </a:txBody>
                  <a:tcPr marL="137255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 Basto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904039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Estimativa de Custo por quarto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André Soares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008630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Definição de Preço alvo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 Basto/André Soares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6997229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Desenhar o processo de receção dos pedidos de alojamento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 Basto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089877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Desenhar o processo de gestão de pagamentos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Serv. Financeiros SPUP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0317462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Divulgação da oferta Interna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 Basto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9560995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Divulgação da oferta Externa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 Basto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906141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Auscultação das entidades internas da UPORTO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Direção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532692"/>
                  </a:ext>
                </a:extLst>
              </a:tr>
              <a:tr h="3456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Verificar compatibilidade de abertura do alojamento a outro tipo de finalidades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Direção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9886925"/>
                  </a:ext>
                </a:extLst>
              </a:tr>
            </a:tbl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79960"/>
            <a:ext cx="8197584" cy="384721"/>
          </a:xfrm>
        </p:spPr>
        <p:txBody>
          <a:bodyPr/>
          <a:lstStyle/>
          <a:p>
            <a:r>
              <a:rPr lang="pt-PT" dirty="0"/>
              <a:t>2. Implementar Programa de Alojamento Temporário (Férias Letivas)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000" y="984734"/>
            <a:ext cx="8048223" cy="345414"/>
          </a:xfrm>
        </p:spPr>
        <p:txBody>
          <a:bodyPr/>
          <a:lstStyle/>
          <a:p>
            <a:r>
              <a:rPr lang="pt-PT" dirty="0"/>
              <a:t>Responsável: Sotero Martins</a:t>
            </a:r>
          </a:p>
        </p:txBody>
      </p:sp>
    </p:spTree>
    <p:extLst>
      <p:ext uri="{BB962C8B-B14F-4D97-AF65-F5344CB8AC3E}">
        <p14:creationId xmlns:p14="http://schemas.microsoft.com/office/powerpoint/2010/main" val="14976023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206594"/>
            <a:ext cx="8366260" cy="384721"/>
          </a:xfrm>
        </p:spPr>
        <p:txBody>
          <a:bodyPr/>
          <a:lstStyle/>
          <a:p>
            <a:r>
              <a:rPr lang="pt-PT" dirty="0"/>
              <a:t>3. Implementar Processo Transversal de Recursos Humanos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000" y="984736"/>
            <a:ext cx="8048223" cy="345414"/>
          </a:xfrm>
        </p:spPr>
        <p:txBody>
          <a:bodyPr/>
          <a:lstStyle/>
          <a:p>
            <a:r>
              <a:rPr lang="pt-PT" dirty="0"/>
              <a:t>Responsável: Sotero Martins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53AD58D0-7A27-43D0-93F4-2F48AD7E2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818824"/>
              </p:ext>
            </p:extLst>
          </p:nvPr>
        </p:nvGraphicFramePr>
        <p:xfrm>
          <a:off x="396000" y="1321237"/>
          <a:ext cx="11366916" cy="3898831"/>
        </p:xfrm>
        <a:graphic>
          <a:graphicData uri="http://schemas.openxmlformats.org/drawingml/2006/table">
            <a:tbl>
              <a:tblPr/>
              <a:tblGrid>
                <a:gridCol w="3101802">
                  <a:extLst>
                    <a:ext uri="{9D8B030D-6E8A-4147-A177-3AD203B41FA5}">
                      <a16:colId xmlns:a16="http://schemas.microsoft.com/office/drawing/2014/main" val="3199473100"/>
                    </a:ext>
                  </a:extLst>
                </a:gridCol>
                <a:gridCol w="1349406">
                  <a:extLst>
                    <a:ext uri="{9D8B030D-6E8A-4147-A177-3AD203B41FA5}">
                      <a16:colId xmlns:a16="http://schemas.microsoft.com/office/drawing/2014/main" val="2458953377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657798025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450134559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67410685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566909694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244663954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351243116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685883034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304864876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083741279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98566655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112555107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793777333"/>
                    </a:ext>
                  </a:extLst>
                </a:gridCol>
              </a:tblGrid>
              <a:tr h="35714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Tarefa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974188"/>
                  </a:ext>
                </a:extLst>
              </a:tr>
              <a:tr h="5059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Aquisição de equipamento de proteção individual e de segurança no trabalho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578115"/>
                  </a:ext>
                </a:extLst>
              </a:tr>
              <a:tr h="5059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Rever o processo da Formação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Coelho/Ana Nogueira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672723"/>
                  </a:ext>
                </a:extLst>
              </a:tr>
              <a:tr h="5059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Identificar necessidades de formação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Coelho/Ana Nogueira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578528"/>
                  </a:ext>
                </a:extLst>
              </a:tr>
              <a:tr h="5059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procedimento de auscultação da satisfação dos trabalhadores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Coelho/Ana Nogueira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523245"/>
                  </a:ext>
                </a:extLst>
              </a:tr>
              <a:tr h="5059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medidas que visem o aumento do grau de satisfação dos trabalhadores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Coelho/Ana Nogueira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210367"/>
                  </a:ext>
                </a:extLst>
              </a:tr>
              <a:tr h="5059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processo para análise e partilha (das casusas) dos acidentes de trabalho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Coelho/Ana Nogueira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8311050"/>
                  </a:ext>
                </a:extLst>
              </a:tr>
              <a:tr h="5059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Estudar o </a:t>
                      </a:r>
                      <a:r>
                        <a:rPr lang="pt-PT" sz="105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fenomeno</a:t>
                      </a:r>
                      <a:r>
                        <a:rPr lang="pt-PT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do absentismo, caracterizando-o nas suas diversas dimensões (legal, estrutural)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Coelho/Ana Nogueira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645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3567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DBBE9779-94C4-4090-BFC8-8C4F5393C2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167665"/>
              </p:ext>
            </p:extLst>
          </p:nvPr>
        </p:nvGraphicFramePr>
        <p:xfrm>
          <a:off x="396000" y="1321237"/>
          <a:ext cx="11366918" cy="4747341"/>
        </p:xfrm>
        <a:graphic>
          <a:graphicData uri="http://schemas.openxmlformats.org/drawingml/2006/table">
            <a:tbl>
              <a:tblPr/>
              <a:tblGrid>
                <a:gridCol w="3101802">
                  <a:extLst>
                    <a:ext uri="{9D8B030D-6E8A-4147-A177-3AD203B41FA5}">
                      <a16:colId xmlns:a16="http://schemas.microsoft.com/office/drawing/2014/main" val="3074436753"/>
                    </a:ext>
                  </a:extLst>
                </a:gridCol>
                <a:gridCol w="1340528">
                  <a:extLst>
                    <a:ext uri="{9D8B030D-6E8A-4147-A177-3AD203B41FA5}">
                      <a16:colId xmlns:a16="http://schemas.microsoft.com/office/drawing/2014/main" val="767588979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3372660982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2334261083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1877408363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3323466965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2300891445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1357767162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3786620820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2036671959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449132413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736561072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3999833801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2161630366"/>
                    </a:ext>
                  </a:extLst>
                </a:gridCol>
              </a:tblGrid>
              <a:tr h="27388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Tarefa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108580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Rever processo de recuperação de custos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 Fernanda Oliveira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964304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Construir mapa agregador dos contadores (gerais e intermédios) existentes</a:t>
                      </a:r>
                    </a:p>
                  </a:txBody>
                  <a:tcPr marL="32530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 Fernanda Oliveira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724041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Analisar consumos faturados dos contadores gerais</a:t>
                      </a:r>
                    </a:p>
                  </a:txBody>
                  <a:tcPr marL="32530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 Fernanda Oliveira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17910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Analisar os contadores Intermédios existentes</a:t>
                      </a:r>
                    </a:p>
                  </a:txBody>
                  <a:tcPr marL="32530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 Fernanda Oliveira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5937031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Analisar método adotado para a recuperação de custos</a:t>
                      </a:r>
                    </a:p>
                  </a:txBody>
                  <a:tcPr marL="32530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 Fernanda Oliveira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448894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método de acompanhamento das contagens dos contadores</a:t>
                      </a:r>
                    </a:p>
                  </a:txBody>
                  <a:tcPr marL="32530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 Fernanda Oliveira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656056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Verificar o rácio de consumo energético por tipologia (refeição; cama)</a:t>
                      </a:r>
                    </a:p>
                  </a:txBody>
                  <a:tcPr marL="32530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Coelho/ Fernanda Oliveira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589610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Rever o sistema de paineis solares Res. Paranhos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675299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Requalificação Energética Res. Jayme Rios de Sousa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129015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Iniciativas de sensibilização para a redução de  consumo energético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781475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Promover auditorias energéticas aos Edificios dos SASUP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463944"/>
                  </a:ext>
                </a:extLst>
              </a:tr>
              <a:tr h="37278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Possibilidade de parcerias com Faculdades da UPORTO para estágios/relatórios</a:t>
                      </a:r>
                    </a:p>
                  </a:txBody>
                  <a:tcPr marL="8132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pt-PT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Alexandra Coelho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77" marR="6777" marT="67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939995"/>
                  </a:ext>
                </a:extLst>
              </a:tr>
            </a:tbl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224351"/>
            <a:ext cx="8304117" cy="384721"/>
          </a:xfrm>
        </p:spPr>
        <p:txBody>
          <a:bodyPr/>
          <a:lstStyle/>
          <a:p>
            <a:r>
              <a:rPr lang="pt-PT" dirty="0"/>
              <a:t>4. Rever Processo de Controlo de Despesas Operacionais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000" y="984733"/>
            <a:ext cx="8048223" cy="345414"/>
          </a:xfrm>
        </p:spPr>
        <p:txBody>
          <a:bodyPr/>
          <a:lstStyle/>
          <a:p>
            <a:r>
              <a:rPr lang="pt-PT" dirty="0"/>
              <a:t>Responsável: Alexandra Coelho</a:t>
            </a:r>
          </a:p>
        </p:txBody>
      </p:sp>
    </p:spTree>
    <p:extLst>
      <p:ext uri="{BB962C8B-B14F-4D97-AF65-F5344CB8AC3E}">
        <p14:creationId xmlns:p14="http://schemas.microsoft.com/office/powerpoint/2010/main" val="24486231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43CF46C4-893B-4024-A059-8227BAC9F44F}"/>
              </a:ext>
            </a:extLst>
          </p:cNvPr>
          <p:cNvSpPr/>
          <p:nvPr/>
        </p:nvSpPr>
        <p:spPr>
          <a:xfrm>
            <a:off x="10111666" y="195309"/>
            <a:ext cx="1819922" cy="65694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224348"/>
            <a:ext cx="8375138" cy="384721"/>
          </a:xfrm>
        </p:spPr>
        <p:txBody>
          <a:bodyPr/>
          <a:lstStyle/>
          <a:p>
            <a:r>
              <a:rPr lang="pt-PT" dirty="0"/>
              <a:t>5. Implementar Processo de Marcação de Consulta Médica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000" y="975861"/>
            <a:ext cx="8048223" cy="345414"/>
          </a:xfrm>
        </p:spPr>
        <p:txBody>
          <a:bodyPr/>
          <a:lstStyle/>
          <a:p>
            <a:r>
              <a:rPr lang="pt-PT" dirty="0"/>
              <a:t>Responsável: Sotero Martins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853A8EE7-6914-43BC-9E85-330A7CCAB0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664297"/>
              </p:ext>
            </p:extLst>
          </p:nvPr>
        </p:nvGraphicFramePr>
        <p:xfrm>
          <a:off x="395999" y="1321237"/>
          <a:ext cx="11366909" cy="2469528"/>
        </p:xfrm>
        <a:graphic>
          <a:graphicData uri="http://schemas.openxmlformats.org/drawingml/2006/table">
            <a:tbl>
              <a:tblPr/>
              <a:tblGrid>
                <a:gridCol w="3110681">
                  <a:extLst>
                    <a:ext uri="{9D8B030D-6E8A-4147-A177-3AD203B41FA5}">
                      <a16:colId xmlns:a16="http://schemas.microsoft.com/office/drawing/2014/main" val="1767310313"/>
                    </a:ext>
                  </a:extLst>
                </a:gridCol>
                <a:gridCol w="1322772">
                  <a:extLst>
                    <a:ext uri="{9D8B030D-6E8A-4147-A177-3AD203B41FA5}">
                      <a16:colId xmlns:a16="http://schemas.microsoft.com/office/drawing/2014/main" val="2851445371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1688270546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2626895126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430279594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4226147761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3094087246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519801685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2846763674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2179502035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795830315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1257803193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1703169137"/>
                    </a:ext>
                  </a:extLst>
                </a:gridCol>
                <a:gridCol w="577788">
                  <a:extLst>
                    <a:ext uri="{9D8B030D-6E8A-4147-A177-3AD203B41FA5}">
                      <a16:colId xmlns:a16="http://schemas.microsoft.com/office/drawing/2014/main" val="462001143"/>
                    </a:ext>
                  </a:extLst>
                </a:gridCol>
              </a:tblGrid>
              <a:tr h="485808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Tarefa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734969"/>
                  </a:ext>
                </a:extLst>
              </a:tr>
              <a:tr h="66124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Taxa de "No-Show" na Saúde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Sotero Martins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606255"/>
                  </a:ext>
                </a:extLst>
              </a:tr>
              <a:tr h="66124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Rever o procedimento de marcação de primeiras consultas e subsequentes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Sotero Martins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755237"/>
                  </a:ext>
                </a:extLst>
              </a:tr>
              <a:tr h="66124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Introdução de novas funcionalidades no software de gestão cliníca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Sotero Martins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59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31629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DDD60703-9B22-42B5-8C5E-10A06F8354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923373"/>
              </p:ext>
            </p:extLst>
          </p:nvPr>
        </p:nvGraphicFramePr>
        <p:xfrm>
          <a:off x="396000" y="1321237"/>
          <a:ext cx="11366911" cy="4747338"/>
        </p:xfrm>
        <a:graphic>
          <a:graphicData uri="http://schemas.openxmlformats.org/drawingml/2006/table">
            <a:tbl>
              <a:tblPr/>
              <a:tblGrid>
                <a:gridCol w="3101802">
                  <a:extLst>
                    <a:ext uri="{9D8B030D-6E8A-4147-A177-3AD203B41FA5}">
                      <a16:colId xmlns:a16="http://schemas.microsoft.com/office/drawing/2014/main" val="4075933230"/>
                    </a:ext>
                  </a:extLst>
                </a:gridCol>
                <a:gridCol w="1367161">
                  <a:extLst>
                    <a:ext uri="{9D8B030D-6E8A-4147-A177-3AD203B41FA5}">
                      <a16:colId xmlns:a16="http://schemas.microsoft.com/office/drawing/2014/main" val="1276049901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1492635642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3238745400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2792525749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1566318518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2364493687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2896343042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3109814995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3439799884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4069524455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1772007641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3299213046"/>
                    </a:ext>
                  </a:extLst>
                </a:gridCol>
                <a:gridCol w="574829">
                  <a:extLst>
                    <a:ext uri="{9D8B030D-6E8A-4147-A177-3AD203B41FA5}">
                      <a16:colId xmlns:a16="http://schemas.microsoft.com/office/drawing/2014/main" val="821871745"/>
                    </a:ext>
                  </a:extLst>
                </a:gridCol>
              </a:tblGrid>
              <a:tr h="38197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Tarefa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035840"/>
                  </a:ext>
                </a:extLst>
              </a:tr>
              <a:tr h="545671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Rever o procedimentos técnicos especializados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Sotero Martins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241961"/>
                  </a:ext>
                </a:extLst>
              </a:tr>
              <a:tr h="545671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Reforço da equipa de técnicos especializados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Sotero Martins/ Direção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9044682"/>
                  </a:ext>
                </a:extLst>
              </a:tr>
              <a:tr h="545671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Melhorar tempo de resposta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Técnicos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279164"/>
                  </a:ext>
                </a:extLst>
              </a:tr>
              <a:tr h="545671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Definição de número minimo de consultas/dia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Sotero Martins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5841324"/>
                  </a:ext>
                </a:extLst>
              </a:tr>
              <a:tr h="545671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Rever os conteúdos do site dos SASUP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Tavares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302641"/>
                  </a:ext>
                </a:extLst>
              </a:tr>
              <a:tr h="545671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Rever os boletins informativos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Tavares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82652"/>
                  </a:ext>
                </a:extLst>
              </a:tr>
              <a:tr h="545671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estratégia de comunicação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Direção/Manuela </a:t>
                      </a:r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Tavares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720727"/>
                  </a:ext>
                </a:extLst>
              </a:tr>
              <a:tr h="545671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Implementar a estratégia definida</a:t>
                      </a:r>
                    </a:p>
                  </a:txBody>
                  <a:tcPr marL="78909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Paulo Duque</a:t>
                      </a:r>
                      <a:endParaRPr lang="pt-PT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6" marR="6576" marT="6576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3310792"/>
                  </a:ext>
                </a:extLst>
              </a:tr>
            </a:tbl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215473"/>
            <a:ext cx="8259728" cy="384721"/>
          </a:xfrm>
        </p:spPr>
        <p:txBody>
          <a:bodyPr/>
          <a:lstStyle/>
          <a:p>
            <a:r>
              <a:rPr lang="pt-PT" dirty="0"/>
              <a:t>6. Implementar Processo de divulgação de serviços SASUP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000" y="984733"/>
            <a:ext cx="8048223" cy="345414"/>
          </a:xfrm>
        </p:spPr>
        <p:txBody>
          <a:bodyPr/>
          <a:lstStyle/>
          <a:p>
            <a:r>
              <a:rPr lang="pt-PT" dirty="0"/>
              <a:t>Responsável: Manuela Tavares</a:t>
            </a:r>
          </a:p>
        </p:txBody>
      </p:sp>
    </p:spTree>
    <p:extLst>
      <p:ext uri="{BB962C8B-B14F-4D97-AF65-F5344CB8AC3E}">
        <p14:creationId xmlns:p14="http://schemas.microsoft.com/office/powerpoint/2010/main" val="208774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313126"/>
            <a:ext cx="11366916" cy="384721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pt-PT" dirty="0"/>
              <a:t>7. Rever Processo de Bolsa de Colaboradores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PT" dirty="0"/>
              <a:t>Responsável: Sotero Martins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EB139A18-E6E0-4AA0-996F-313FFF799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566959"/>
              </p:ext>
            </p:extLst>
          </p:nvPr>
        </p:nvGraphicFramePr>
        <p:xfrm>
          <a:off x="396001" y="1321237"/>
          <a:ext cx="11366915" cy="2655960"/>
        </p:xfrm>
        <a:graphic>
          <a:graphicData uri="http://schemas.openxmlformats.org/drawingml/2006/table">
            <a:tbl>
              <a:tblPr/>
              <a:tblGrid>
                <a:gridCol w="3101801">
                  <a:extLst>
                    <a:ext uri="{9D8B030D-6E8A-4147-A177-3AD203B41FA5}">
                      <a16:colId xmlns:a16="http://schemas.microsoft.com/office/drawing/2014/main" val="334057675"/>
                    </a:ext>
                  </a:extLst>
                </a:gridCol>
                <a:gridCol w="1349406">
                  <a:extLst>
                    <a:ext uri="{9D8B030D-6E8A-4147-A177-3AD203B41FA5}">
                      <a16:colId xmlns:a16="http://schemas.microsoft.com/office/drawing/2014/main" val="1681408755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236832118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40423980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765573449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586597678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780426188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797792600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642870139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219575343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191782866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558752940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4092254210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546133980"/>
                    </a:ext>
                  </a:extLst>
                </a:gridCol>
              </a:tblGrid>
              <a:tr h="43659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Tarefa</a:t>
                      </a:r>
                    </a:p>
                  </a:txBody>
                  <a:tcPr marL="85962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022032"/>
                  </a:ext>
                </a:extLst>
              </a:tr>
              <a:tr h="103085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Ações de sensibilização, informação e envolvimento dos orgãos de governo da Universidade e dos vários agentes das UO's</a:t>
                      </a:r>
                    </a:p>
                  </a:txBody>
                  <a:tcPr marL="85962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Sotero Martins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6761352"/>
                  </a:ext>
                </a:extLst>
              </a:tr>
              <a:tr h="59425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Atualizar o Regulamento do Fundo de Apoio Social</a:t>
                      </a:r>
                    </a:p>
                  </a:txBody>
                  <a:tcPr marL="85962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Sotero Martins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35060"/>
                  </a:ext>
                </a:extLst>
              </a:tr>
              <a:tr h="59425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Criar aplicação informática para agilizar o processo de submissão de candidaturas</a:t>
                      </a:r>
                    </a:p>
                  </a:txBody>
                  <a:tcPr marL="85962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Sotero Martins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163" marR="7163" marT="7163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827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9424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313126"/>
            <a:ext cx="11366916" cy="384721"/>
          </a:xfrm>
        </p:spPr>
        <p:txBody>
          <a:bodyPr/>
          <a:lstStyle/>
          <a:p>
            <a:r>
              <a:rPr lang="pt-PT" dirty="0"/>
              <a:t>8. Ampliação da rede de Snack-bares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000" y="789423"/>
            <a:ext cx="8048223" cy="345414"/>
          </a:xfrm>
        </p:spPr>
        <p:txBody>
          <a:bodyPr/>
          <a:lstStyle/>
          <a:p>
            <a:r>
              <a:rPr lang="pt-PT" dirty="0"/>
              <a:t>Responsável: Susana Ribeiro</a:t>
            </a: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3461B0E4-EE61-4C73-AC2B-10C862FB6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4350"/>
              </p:ext>
            </p:extLst>
          </p:nvPr>
        </p:nvGraphicFramePr>
        <p:xfrm>
          <a:off x="395999" y="1325917"/>
          <a:ext cx="11366917" cy="1008910"/>
        </p:xfrm>
        <a:graphic>
          <a:graphicData uri="http://schemas.openxmlformats.org/drawingml/2006/table">
            <a:tbl>
              <a:tblPr/>
              <a:tblGrid>
                <a:gridCol w="3107337">
                  <a:extLst>
                    <a:ext uri="{9D8B030D-6E8A-4147-A177-3AD203B41FA5}">
                      <a16:colId xmlns:a16="http://schemas.microsoft.com/office/drawing/2014/main" val="482171337"/>
                    </a:ext>
                  </a:extLst>
                </a:gridCol>
                <a:gridCol w="1359460">
                  <a:extLst>
                    <a:ext uri="{9D8B030D-6E8A-4147-A177-3AD203B41FA5}">
                      <a16:colId xmlns:a16="http://schemas.microsoft.com/office/drawing/2014/main" val="1478672865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125237618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1499266078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221320105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145354607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3622489378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3297270255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123116194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973644077"/>
                    </a:ext>
                  </a:extLst>
                </a:gridCol>
                <a:gridCol w="594050">
                  <a:extLst>
                    <a:ext uri="{9D8B030D-6E8A-4147-A177-3AD203B41FA5}">
                      <a16:colId xmlns:a16="http://schemas.microsoft.com/office/drawing/2014/main" val="2902657265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1999432400"/>
                    </a:ext>
                  </a:extLst>
                </a:gridCol>
                <a:gridCol w="639746">
                  <a:extLst>
                    <a:ext uri="{9D8B030D-6E8A-4147-A177-3AD203B41FA5}">
                      <a16:colId xmlns:a16="http://schemas.microsoft.com/office/drawing/2014/main" val="3921477450"/>
                    </a:ext>
                  </a:extLst>
                </a:gridCol>
                <a:gridCol w="628322">
                  <a:extLst>
                    <a:ext uri="{9D8B030D-6E8A-4147-A177-3AD203B41FA5}">
                      <a16:colId xmlns:a16="http://schemas.microsoft.com/office/drawing/2014/main" val="1451506348"/>
                    </a:ext>
                  </a:extLst>
                </a:gridCol>
              </a:tblGrid>
              <a:tr h="5044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Tarefa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154203"/>
                  </a:ext>
                </a:extLst>
              </a:tr>
              <a:tr h="5044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Criar serviço de snack-bar na Unidade Alimentar de São João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7432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533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z="2800" dirty="0"/>
              <a:t>PROCESSO</a:t>
            </a:r>
            <a:br>
              <a:rPr lang="pt-PT" sz="2800" dirty="0"/>
            </a:br>
            <a:r>
              <a:rPr lang="pt-PT" sz="2800" dirty="0"/>
              <a:t>MATRIZ X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/>
              <a:t>Estratégia SASUP</a:t>
            </a:r>
          </a:p>
        </p:txBody>
      </p:sp>
    </p:spTree>
    <p:extLst>
      <p:ext uri="{BB962C8B-B14F-4D97-AF65-F5344CB8AC3E}">
        <p14:creationId xmlns:p14="http://schemas.microsoft.com/office/powerpoint/2010/main" val="20424573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0F6655E9-72F7-4E37-9100-B71B9B6C30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544130"/>
              </p:ext>
            </p:extLst>
          </p:nvPr>
        </p:nvGraphicFramePr>
        <p:xfrm>
          <a:off x="396000" y="1321237"/>
          <a:ext cx="11366917" cy="4775608"/>
        </p:xfrm>
        <a:graphic>
          <a:graphicData uri="http://schemas.openxmlformats.org/drawingml/2006/table">
            <a:tbl>
              <a:tblPr/>
              <a:tblGrid>
                <a:gridCol w="3107337">
                  <a:extLst>
                    <a:ext uri="{9D8B030D-6E8A-4147-A177-3AD203B41FA5}">
                      <a16:colId xmlns:a16="http://schemas.microsoft.com/office/drawing/2014/main" val="1586926354"/>
                    </a:ext>
                  </a:extLst>
                </a:gridCol>
                <a:gridCol w="1359460">
                  <a:extLst>
                    <a:ext uri="{9D8B030D-6E8A-4147-A177-3AD203B41FA5}">
                      <a16:colId xmlns:a16="http://schemas.microsoft.com/office/drawing/2014/main" val="1017643036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052406347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400786239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323427338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661672090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3416135690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2639588517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1307409703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561818031"/>
                    </a:ext>
                  </a:extLst>
                </a:gridCol>
                <a:gridCol w="594050">
                  <a:extLst>
                    <a:ext uri="{9D8B030D-6E8A-4147-A177-3AD203B41FA5}">
                      <a16:colId xmlns:a16="http://schemas.microsoft.com/office/drawing/2014/main" val="365751345"/>
                    </a:ext>
                  </a:extLst>
                </a:gridCol>
                <a:gridCol w="559778">
                  <a:extLst>
                    <a:ext uri="{9D8B030D-6E8A-4147-A177-3AD203B41FA5}">
                      <a16:colId xmlns:a16="http://schemas.microsoft.com/office/drawing/2014/main" val="899492892"/>
                    </a:ext>
                  </a:extLst>
                </a:gridCol>
                <a:gridCol w="639746">
                  <a:extLst>
                    <a:ext uri="{9D8B030D-6E8A-4147-A177-3AD203B41FA5}">
                      <a16:colId xmlns:a16="http://schemas.microsoft.com/office/drawing/2014/main" val="845775081"/>
                    </a:ext>
                  </a:extLst>
                </a:gridCol>
                <a:gridCol w="628322">
                  <a:extLst>
                    <a:ext uri="{9D8B030D-6E8A-4147-A177-3AD203B41FA5}">
                      <a16:colId xmlns:a16="http://schemas.microsoft.com/office/drawing/2014/main" val="1273552083"/>
                    </a:ext>
                  </a:extLst>
                </a:gridCol>
              </a:tblGrid>
              <a:tr h="25377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Tarefa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977915"/>
                  </a:ext>
                </a:extLst>
              </a:tr>
              <a:tr h="73570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Reforçar as equipas do Serviço de Alimentação (adjudicação e concessão da Unidade Alimentar de Engenharia e contratação de técnicos para os Serviços Centrais)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194613"/>
                  </a:ext>
                </a:extLst>
              </a:tr>
              <a:tr h="25377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Renovar o fardamento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9864610"/>
                  </a:ext>
                </a:extLst>
              </a:tr>
              <a:tr h="25377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Renovar e inovar na oferta alimentar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539427"/>
                  </a:ext>
                </a:extLst>
              </a:tr>
              <a:tr h="4434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Uniformizar e monitorizar a produção alimentar (Fichas técnicas e software gestão da produção)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574779"/>
                  </a:ext>
                </a:extLst>
              </a:tr>
              <a:tr h="29732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Aumentar a fiscalização das unidades adjudicadas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27830"/>
                  </a:ext>
                </a:extLst>
              </a:tr>
              <a:tr h="29732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Aumentar o acompanhamento técnico das unidades sobre a gestão direta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171394"/>
                  </a:ext>
                </a:extLst>
              </a:tr>
              <a:tr h="58958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Implementar sistema de gestão da qualidade com base na norma ISO9001:2015 - Segurança alimentar e criação/revisão das fichas técnicas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317980"/>
                  </a:ext>
                </a:extLst>
              </a:tr>
              <a:tr h="58958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Promover iniciativas na área da responsabilidade social e ambiental (doação de sobras alimentares; substituição de embalagens de plástico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815944"/>
                  </a:ext>
                </a:extLst>
              </a:tr>
              <a:tr h="58958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Promover protocolos de coloboração institucional  (escolas profissionais; FCNAUP;ICBAS; ordem dos nutricionistas, etc)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1835491"/>
                  </a:ext>
                </a:extLst>
              </a:tr>
              <a:tr h="44345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Promover a comunicação com os estudantes para aferir grau de satisfação e necessidades de oferta</a:t>
                      </a:r>
                    </a:p>
                  </a:txBody>
                  <a:tcPr marL="66696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Susana Ribeiro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58" marR="5558" marT="5558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361611"/>
                  </a:ext>
                </a:extLst>
              </a:tr>
            </a:tbl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215468"/>
            <a:ext cx="8286361" cy="384721"/>
          </a:xfrm>
        </p:spPr>
        <p:txBody>
          <a:bodyPr/>
          <a:lstStyle/>
          <a:p>
            <a:r>
              <a:rPr lang="pt-PT" dirty="0"/>
              <a:t>9. Melhoria da imagem e da qualidade das Unidades de Alimentação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000" y="984731"/>
            <a:ext cx="8048223" cy="345414"/>
          </a:xfrm>
        </p:spPr>
        <p:txBody>
          <a:bodyPr/>
          <a:lstStyle/>
          <a:p>
            <a:r>
              <a:rPr lang="pt-PT" dirty="0"/>
              <a:t>Responsável: Susana Ribeiro</a:t>
            </a:r>
          </a:p>
        </p:txBody>
      </p:sp>
    </p:spTree>
    <p:extLst>
      <p:ext uri="{BB962C8B-B14F-4D97-AF65-F5344CB8AC3E}">
        <p14:creationId xmlns:p14="http://schemas.microsoft.com/office/powerpoint/2010/main" val="32041864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313126"/>
            <a:ext cx="11366916" cy="384721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pt-PT" dirty="0"/>
              <a:t>10. Implementar processo para angariação de camas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000" y="789423"/>
            <a:ext cx="8048223" cy="345414"/>
          </a:xfrm>
        </p:spPr>
        <p:txBody>
          <a:bodyPr/>
          <a:lstStyle/>
          <a:p>
            <a:r>
              <a:rPr lang="pt-PT" dirty="0"/>
              <a:t>Responsável: Sotero Martins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0A6B090-1E45-401E-9236-23B3DC61F0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645211"/>
              </p:ext>
            </p:extLst>
          </p:nvPr>
        </p:nvGraphicFramePr>
        <p:xfrm>
          <a:off x="396000" y="1321237"/>
          <a:ext cx="11366916" cy="1759314"/>
        </p:xfrm>
        <a:graphic>
          <a:graphicData uri="http://schemas.openxmlformats.org/drawingml/2006/table">
            <a:tbl>
              <a:tblPr/>
              <a:tblGrid>
                <a:gridCol w="3110680">
                  <a:extLst>
                    <a:ext uri="{9D8B030D-6E8A-4147-A177-3AD203B41FA5}">
                      <a16:colId xmlns:a16="http://schemas.microsoft.com/office/drawing/2014/main" val="3880628508"/>
                    </a:ext>
                  </a:extLst>
                </a:gridCol>
                <a:gridCol w="1340528">
                  <a:extLst>
                    <a:ext uri="{9D8B030D-6E8A-4147-A177-3AD203B41FA5}">
                      <a16:colId xmlns:a16="http://schemas.microsoft.com/office/drawing/2014/main" val="3540655854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906121230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030822868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854783936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4104817369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105229638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423423804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932100019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1059468321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676494574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2739266873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3764379601"/>
                    </a:ext>
                  </a:extLst>
                </a:gridCol>
                <a:gridCol w="576309">
                  <a:extLst>
                    <a:ext uri="{9D8B030D-6E8A-4147-A177-3AD203B41FA5}">
                      <a16:colId xmlns:a16="http://schemas.microsoft.com/office/drawing/2014/main" val="880267637"/>
                    </a:ext>
                  </a:extLst>
                </a:gridCol>
              </a:tblGrid>
              <a:tr h="34609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Tarefa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029839"/>
                  </a:ext>
                </a:extLst>
              </a:tr>
              <a:tr h="471073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Auscultar a Universidade sobre os Edificios existentes e com possibilidade de ser requalificados para Residência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Direção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23240"/>
                  </a:ext>
                </a:extLst>
              </a:tr>
              <a:tr h="471073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Efetuar estudos sobre os custos para a requalificação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Direção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511364"/>
                  </a:ext>
                </a:extLst>
              </a:tr>
              <a:tr h="471073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destinatários e tipologia</a:t>
                      </a:r>
                    </a:p>
                  </a:txBody>
                  <a:tcPr marL="68627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 Basto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19" marR="5719" marT="5719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9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21438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F1AFD200-8E85-44A6-8E48-1622CF814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090084"/>
              </p:ext>
            </p:extLst>
          </p:nvPr>
        </p:nvGraphicFramePr>
        <p:xfrm>
          <a:off x="396000" y="1321237"/>
          <a:ext cx="11366925" cy="4747340"/>
        </p:xfrm>
        <a:graphic>
          <a:graphicData uri="http://schemas.openxmlformats.org/drawingml/2006/table">
            <a:tbl>
              <a:tblPr/>
              <a:tblGrid>
                <a:gridCol w="3092924">
                  <a:extLst>
                    <a:ext uri="{9D8B030D-6E8A-4147-A177-3AD203B41FA5}">
                      <a16:colId xmlns:a16="http://schemas.microsoft.com/office/drawing/2014/main" val="2987483721"/>
                    </a:ext>
                  </a:extLst>
                </a:gridCol>
                <a:gridCol w="1367161">
                  <a:extLst>
                    <a:ext uri="{9D8B030D-6E8A-4147-A177-3AD203B41FA5}">
                      <a16:colId xmlns:a16="http://schemas.microsoft.com/office/drawing/2014/main" val="2756827161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897187278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3343847382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2368142214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3095699619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1944288221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2594118678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2068347603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2382208435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1592697071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4290124005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516227353"/>
                    </a:ext>
                  </a:extLst>
                </a:gridCol>
                <a:gridCol w="575570">
                  <a:extLst>
                    <a:ext uri="{9D8B030D-6E8A-4147-A177-3AD203B41FA5}">
                      <a16:colId xmlns:a16="http://schemas.microsoft.com/office/drawing/2014/main" val="1317695517"/>
                    </a:ext>
                  </a:extLst>
                </a:gridCol>
              </a:tblGrid>
              <a:tr h="47473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926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Responsável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  <a:endParaRPr lang="pt-PT" sz="105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783991"/>
                  </a:ext>
                </a:extLst>
              </a:tr>
              <a:tr h="47473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o âmbito do inquérito de Satisfação</a:t>
                      </a:r>
                    </a:p>
                  </a:txBody>
                  <a:tcPr marL="72926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João Carvalho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0575708"/>
                  </a:ext>
                </a:extLst>
              </a:tr>
              <a:tr h="47473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Objetivos</a:t>
                      </a:r>
                    </a:p>
                  </a:txBody>
                  <a:tcPr marL="72926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Tavares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431990"/>
                  </a:ext>
                </a:extLst>
              </a:tr>
              <a:tr h="47473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Amostragem</a:t>
                      </a:r>
                    </a:p>
                  </a:txBody>
                  <a:tcPr marL="72926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Tavares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9503375"/>
                  </a:ext>
                </a:extLst>
              </a:tr>
              <a:tr h="47473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Inquértito</a:t>
                      </a:r>
                    </a:p>
                  </a:txBody>
                  <a:tcPr marL="72926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Tavares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28789"/>
                  </a:ext>
                </a:extLst>
              </a:tr>
              <a:tr h="47473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Definir período de aplicação do inquérito</a:t>
                      </a:r>
                    </a:p>
                  </a:txBody>
                  <a:tcPr marL="72926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Tavares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628857"/>
                  </a:ext>
                </a:extLst>
              </a:tr>
              <a:tr h="47473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Aplicar o inquérito</a:t>
                      </a:r>
                    </a:p>
                  </a:txBody>
                  <a:tcPr marL="72926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Tavares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620428"/>
                  </a:ext>
                </a:extLst>
              </a:tr>
              <a:tr h="47473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Tratar os resultados obtidos</a:t>
                      </a:r>
                    </a:p>
                  </a:txBody>
                  <a:tcPr marL="72926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Tavares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663838"/>
                  </a:ext>
                </a:extLst>
              </a:tr>
              <a:tr h="47473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Analisar os resultados obtidos</a:t>
                      </a:r>
                    </a:p>
                  </a:txBody>
                  <a:tcPr marL="72926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Tavares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339225"/>
                  </a:ext>
                </a:extLst>
              </a:tr>
              <a:tr h="47473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Elaborar o relatório do Inquérito de Satisfação</a:t>
                      </a:r>
                    </a:p>
                  </a:txBody>
                  <a:tcPr marL="72926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Manuela Tavares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077" marR="6077" marT="6077" marB="0" anchor="ctr">
                    <a:lnL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7115567"/>
                  </a:ext>
                </a:extLst>
              </a:tr>
            </a:tbl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A06DAB59-1F75-4479-AC44-95338DB9F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224350"/>
            <a:ext cx="8295239" cy="384721"/>
          </a:xfrm>
        </p:spPr>
        <p:txBody>
          <a:bodyPr/>
          <a:lstStyle/>
          <a:p>
            <a:r>
              <a:rPr lang="pt-PT" dirty="0"/>
              <a:t>11. Definir processo de medição da satisfação global do “cliente”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73F2A89-A8A6-48A1-8272-BDC89F124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6000" y="993610"/>
            <a:ext cx="8048223" cy="345414"/>
          </a:xfrm>
        </p:spPr>
        <p:txBody>
          <a:bodyPr/>
          <a:lstStyle/>
          <a:p>
            <a:r>
              <a:rPr lang="pt-PT" dirty="0"/>
              <a:t>Responsável: Manuela Tavares</a:t>
            </a:r>
          </a:p>
        </p:txBody>
      </p:sp>
    </p:spTree>
    <p:extLst>
      <p:ext uri="{BB962C8B-B14F-4D97-AF65-F5344CB8AC3E}">
        <p14:creationId xmlns:p14="http://schemas.microsoft.com/office/powerpoint/2010/main" val="3068026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395999" y="313126"/>
            <a:ext cx="8156521" cy="384721"/>
          </a:xfrm>
        </p:spPr>
        <p:txBody>
          <a:bodyPr>
            <a:noAutofit/>
          </a:bodyPr>
          <a:lstStyle/>
          <a:p>
            <a:r>
              <a:rPr lang="pt-PT" dirty="0"/>
              <a:t>Relação entre Plano Estratégico e Desdobramento  da Estratégia</a:t>
            </a:r>
          </a:p>
        </p:txBody>
      </p:sp>
      <p:sp>
        <p:nvSpPr>
          <p:cNvPr id="8" name="Rectângulo 7"/>
          <p:cNvSpPr>
            <a:spLocks noChangeArrowheads="1"/>
          </p:cNvSpPr>
          <p:nvPr/>
        </p:nvSpPr>
        <p:spPr bwMode="auto">
          <a:xfrm>
            <a:off x="4711609" y="1265684"/>
            <a:ext cx="2743359" cy="432000"/>
          </a:xfrm>
          <a:prstGeom prst="rect">
            <a:avLst/>
          </a:prstGeom>
          <a:solidFill>
            <a:srgbClr val="6F83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2866" tIns="51441" rIns="102866" bIns="51441" anchor="ctr"/>
          <a:lstStyle/>
          <a:p>
            <a:pPr algn="ctr">
              <a:defRPr/>
            </a:pPr>
            <a:r>
              <a:rPr lang="pt-PT" sz="1200" b="1">
                <a:solidFill>
                  <a:schemeClr val="bg1"/>
                </a:solidFill>
                <a:cs typeface="Arial" pitchFamily="34" charset="0"/>
              </a:rPr>
              <a:t>MISSÃO</a:t>
            </a:r>
          </a:p>
          <a:p>
            <a:pPr algn="ctr">
              <a:defRPr/>
            </a:pPr>
            <a:r>
              <a:rPr lang="pt-PT" sz="1050">
                <a:solidFill>
                  <a:schemeClr val="bg1"/>
                </a:solidFill>
                <a:cs typeface="Arial" pitchFamily="34" charset="0"/>
              </a:rPr>
              <a:t>O porquê de existirmos</a:t>
            </a:r>
          </a:p>
        </p:txBody>
      </p:sp>
      <p:sp>
        <p:nvSpPr>
          <p:cNvPr id="10" name="Rectângulo 8"/>
          <p:cNvSpPr>
            <a:spLocks noChangeArrowheads="1"/>
          </p:cNvSpPr>
          <p:nvPr/>
        </p:nvSpPr>
        <p:spPr bwMode="auto">
          <a:xfrm>
            <a:off x="4162316" y="1761281"/>
            <a:ext cx="3841944" cy="432000"/>
          </a:xfrm>
          <a:prstGeom prst="rect">
            <a:avLst/>
          </a:prstGeom>
          <a:solidFill>
            <a:srgbClr val="6F83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2866" tIns="51441" rIns="102866" bIns="51441" anchor="ctr"/>
          <a:lstStyle/>
          <a:p>
            <a:pPr algn="ctr"/>
            <a:r>
              <a:rPr lang="pt-PT" sz="1200" b="1">
                <a:solidFill>
                  <a:schemeClr val="bg1"/>
                </a:solidFill>
                <a:cs typeface="Arial" charset="0"/>
              </a:rPr>
              <a:t>VALORES</a:t>
            </a:r>
          </a:p>
          <a:p>
            <a:pPr algn="ctr"/>
            <a:r>
              <a:rPr lang="pt-PT" sz="1050">
                <a:solidFill>
                  <a:schemeClr val="bg1"/>
                </a:solidFill>
                <a:cs typeface="Arial" charset="0"/>
              </a:rPr>
              <a:t>O que é importante para nós</a:t>
            </a:r>
          </a:p>
        </p:txBody>
      </p:sp>
      <p:sp>
        <p:nvSpPr>
          <p:cNvPr id="11" name="Rectângulo 9"/>
          <p:cNvSpPr>
            <a:spLocks noChangeArrowheads="1"/>
          </p:cNvSpPr>
          <p:nvPr/>
        </p:nvSpPr>
        <p:spPr bwMode="auto">
          <a:xfrm>
            <a:off x="3614057" y="2256878"/>
            <a:ext cx="4938463" cy="432000"/>
          </a:xfrm>
          <a:prstGeom prst="rect">
            <a:avLst/>
          </a:prstGeom>
          <a:solidFill>
            <a:srgbClr val="6F83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2866" tIns="51441" rIns="102866" bIns="51441" anchor="ctr"/>
          <a:lstStyle/>
          <a:p>
            <a:pPr algn="ctr">
              <a:defRPr/>
            </a:pPr>
            <a:r>
              <a:rPr lang="pt-PT" sz="1200" b="1">
                <a:solidFill>
                  <a:schemeClr val="bg1"/>
                </a:solidFill>
                <a:latin typeface="+mj-lt"/>
                <a:cs typeface="Arial" pitchFamily="34" charset="0"/>
              </a:rPr>
              <a:t>VISÃO</a:t>
            </a:r>
          </a:p>
          <a:p>
            <a:pPr algn="ctr">
              <a:defRPr/>
            </a:pPr>
            <a:r>
              <a:rPr lang="pt-PT" sz="1050">
                <a:solidFill>
                  <a:schemeClr val="bg1"/>
                </a:solidFill>
                <a:cs typeface="Arial" pitchFamily="34" charset="0"/>
              </a:rPr>
              <a:t>O que queremos ser</a:t>
            </a:r>
          </a:p>
        </p:txBody>
      </p:sp>
      <p:sp>
        <p:nvSpPr>
          <p:cNvPr id="12" name="Rectângulo 11"/>
          <p:cNvSpPr>
            <a:spLocks noChangeArrowheads="1"/>
          </p:cNvSpPr>
          <p:nvPr/>
        </p:nvSpPr>
        <p:spPr bwMode="auto">
          <a:xfrm>
            <a:off x="1418957" y="4239266"/>
            <a:ext cx="9328662" cy="432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lIns="102866" tIns="51441" rIns="102866" bIns="51441" anchor="ctr"/>
          <a:lstStyle/>
          <a:p>
            <a:pPr algn="ctr"/>
            <a:r>
              <a:rPr lang="pt-PT" sz="1200" b="1">
                <a:solidFill>
                  <a:schemeClr val="bg1"/>
                </a:solidFill>
                <a:cs typeface="Arial" charset="0"/>
              </a:rPr>
              <a:t>PRIORIDADES DE MELHORIA</a:t>
            </a:r>
          </a:p>
          <a:p>
            <a:pPr algn="ctr"/>
            <a:r>
              <a:rPr lang="pt-PT" sz="1050">
                <a:solidFill>
                  <a:schemeClr val="bg1"/>
                </a:solidFill>
                <a:cs typeface="Arial" charset="0"/>
              </a:rPr>
              <a:t>O que é essencial ser melhorado</a:t>
            </a:r>
          </a:p>
        </p:txBody>
      </p:sp>
      <p:sp>
        <p:nvSpPr>
          <p:cNvPr id="13" name="Rectângulo 12"/>
          <p:cNvSpPr/>
          <p:nvPr/>
        </p:nvSpPr>
        <p:spPr bwMode="auto">
          <a:xfrm>
            <a:off x="3065800" y="2752475"/>
            <a:ext cx="6034976" cy="432000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102866" tIns="51441" rIns="102866" bIns="51441" anchor="ctr"/>
          <a:lstStyle/>
          <a:p>
            <a:pPr algn="ctr"/>
            <a:r>
              <a:rPr lang="pt-PT" sz="1200" b="1">
                <a:solidFill>
                  <a:schemeClr val="bg1"/>
                </a:solidFill>
                <a:cs typeface="Arial" charset="0"/>
              </a:rPr>
              <a:t>ESTRATÉGIA</a:t>
            </a:r>
          </a:p>
          <a:p>
            <a:pPr algn="ctr"/>
            <a:r>
              <a:rPr lang="pt-PT" sz="1050">
                <a:solidFill>
                  <a:schemeClr val="bg1"/>
                </a:solidFill>
                <a:cs typeface="Arial" charset="0"/>
              </a:rPr>
              <a:t>O nosso plano a longo prazo</a:t>
            </a:r>
          </a:p>
        </p:txBody>
      </p:sp>
      <p:sp>
        <p:nvSpPr>
          <p:cNvPr id="14" name="Rectângulo 13"/>
          <p:cNvSpPr>
            <a:spLocks noChangeArrowheads="1"/>
          </p:cNvSpPr>
          <p:nvPr/>
        </p:nvSpPr>
        <p:spPr bwMode="auto">
          <a:xfrm>
            <a:off x="2516507" y="3248072"/>
            <a:ext cx="7133563" cy="432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02866" tIns="51441" rIns="102866" bIns="51441" anchor="ctr"/>
          <a:lstStyle/>
          <a:p>
            <a:pPr algn="ctr"/>
            <a:r>
              <a:rPr lang="pt-PT" sz="1200" b="1" dirty="0">
                <a:solidFill>
                  <a:schemeClr val="bg1"/>
                </a:solidFill>
                <a:cs typeface="Arial" charset="0"/>
              </a:rPr>
              <a:t>OBJETIVOS PARA 3 A 5 ANOS</a:t>
            </a:r>
          </a:p>
          <a:p>
            <a:pPr algn="ctr"/>
            <a:r>
              <a:rPr lang="pt-PT" sz="1050" dirty="0">
                <a:solidFill>
                  <a:schemeClr val="bg1"/>
                </a:solidFill>
                <a:cs typeface="Arial" charset="0"/>
              </a:rPr>
              <a:t>Interpretação, Foco e Alinhamento</a:t>
            </a:r>
          </a:p>
        </p:txBody>
      </p:sp>
      <p:sp>
        <p:nvSpPr>
          <p:cNvPr id="15" name="Rectângulo 14"/>
          <p:cNvSpPr/>
          <p:nvPr/>
        </p:nvSpPr>
        <p:spPr bwMode="auto">
          <a:xfrm>
            <a:off x="1968249" y="3743669"/>
            <a:ext cx="8230079" cy="432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lIns="102866" tIns="51441" rIns="102866" bIns="51441" anchor="ctr"/>
          <a:lstStyle/>
          <a:p>
            <a:pPr algn="ctr"/>
            <a:endParaRPr lang="pt-PT" sz="1200" b="1" dirty="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pt-PT" sz="1200" b="1">
                <a:solidFill>
                  <a:schemeClr val="bg1"/>
                </a:solidFill>
                <a:cs typeface="Arial" charset="0"/>
              </a:rPr>
              <a:t>OBJETIVOS ANUAIS</a:t>
            </a:r>
          </a:p>
          <a:p>
            <a:pPr algn="ctr"/>
            <a:r>
              <a:rPr lang="pt-PT" sz="1200">
                <a:solidFill>
                  <a:schemeClr val="bg1"/>
                </a:solidFill>
                <a:cs typeface="Arial" charset="0"/>
              </a:rPr>
              <a:t>Foco a curto prazo</a:t>
            </a:r>
          </a:p>
          <a:p>
            <a:pPr algn="ctr"/>
            <a:endParaRPr lang="pt-PT" sz="105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6" name="Rectângulo 17"/>
          <p:cNvSpPr>
            <a:spLocks noChangeArrowheads="1"/>
          </p:cNvSpPr>
          <p:nvPr/>
        </p:nvSpPr>
        <p:spPr bwMode="auto">
          <a:xfrm>
            <a:off x="395288" y="5600933"/>
            <a:ext cx="11376000" cy="36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 anchorCtr="0"/>
          <a:lstStyle/>
          <a:p>
            <a:pPr algn="ctr"/>
            <a:r>
              <a:rPr lang="pt-PT" sz="1600" b="1" dirty="0">
                <a:solidFill>
                  <a:schemeClr val="bg1"/>
                </a:solidFill>
                <a:cs typeface="Arial" charset="0"/>
              </a:rPr>
              <a:t>RESULTADOS DO DESDOBRAMENTO DA ESTRATÉGIA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8711288" y="6054817"/>
            <a:ext cx="3060000" cy="309636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pt-PT" sz="1200" b="1">
                <a:latin typeface="+mj-lt"/>
                <a:cs typeface="Arial" pitchFamily="34" charset="0"/>
              </a:rPr>
              <a:t>Colaboradores Motivados e Competentes</a:t>
            </a:r>
          </a:p>
        </p:txBody>
      </p:sp>
      <p:sp>
        <p:nvSpPr>
          <p:cNvPr id="23" name="Rectângulo 11"/>
          <p:cNvSpPr>
            <a:spLocks noChangeArrowheads="1"/>
          </p:cNvSpPr>
          <p:nvPr/>
        </p:nvSpPr>
        <p:spPr bwMode="auto">
          <a:xfrm>
            <a:off x="870699" y="4734862"/>
            <a:ext cx="10425179" cy="432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lIns="102866" tIns="51441" rIns="102866" bIns="51441" anchor="ctr"/>
          <a:lstStyle/>
          <a:p>
            <a:pPr algn="ctr"/>
            <a:r>
              <a:rPr lang="pt-PT" sz="1200" b="1">
                <a:solidFill>
                  <a:schemeClr val="bg1"/>
                </a:solidFill>
                <a:cs typeface="Arial" charset="0"/>
              </a:rPr>
              <a:t>OBJETIVOS E RECURSOS</a:t>
            </a:r>
          </a:p>
          <a:p>
            <a:pPr algn="ctr"/>
            <a:r>
              <a:rPr lang="pt-PT" sz="1050">
                <a:solidFill>
                  <a:schemeClr val="bg1"/>
                </a:solidFill>
                <a:cs typeface="Arial" charset="0"/>
              </a:rPr>
              <a:t>O que devo eu fazer</a:t>
            </a:r>
          </a:p>
        </p:txBody>
      </p:sp>
      <p:cxnSp>
        <p:nvCxnSpPr>
          <p:cNvPr id="27" name="Conexão reta 12"/>
          <p:cNvCxnSpPr/>
          <p:nvPr/>
        </p:nvCxnSpPr>
        <p:spPr>
          <a:xfrm>
            <a:off x="395288" y="1138991"/>
            <a:ext cx="11376000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riangle 5"/>
          <p:cNvSpPr/>
          <p:nvPr/>
        </p:nvSpPr>
        <p:spPr>
          <a:xfrm rot="10800000">
            <a:off x="5605769" y="5240497"/>
            <a:ext cx="955040" cy="269550"/>
          </a:xfrm>
          <a:prstGeom prst="triangl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/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695237AD-E2CF-48FA-B215-60D75551D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712" y="6054817"/>
            <a:ext cx="2664000" cy="309636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lnSpc>
                <a:spcPct val="90000"/>
              </a:lnSpc>
              <a:buClr>
                <a:schemeClr val="folHlink"/>
              </a:buClr>
              <a:buSzPct val="60000"/>
              <a:buFont typeface="Wingdings" charset="0"/>
              <a:buNone/>
            </a:pPr>
            <a:r>
              <a:rPr lang="pt-PT" sz="1200" b="1" dirty="0">
                <a:cs typeface="Arial" charset="0"/>
              </a:rPr>
              <a:t>Satisfação da Organização</a:t>
            </a:r>
          </a:p>
        </p:txBody>
      </p:sp>
      <p:sp>
        <p:nvSpPr>
          <p:cNvPr id="25" name="Rectangle 3">
            <a:extLst>
              <a:ext uri="{FF2B5EF4-FFF2-40B4-BE49-F238E27FC236}">
                <a16:creationId xmlns:a16="http://schemas.microsoft.com/office/drawing/2014/main" id="{338A6C9F-7FD6-4E68-8BA7-CF15280B7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4237" y="6054817"/>
            <a:ext cx="2664000" cy="309636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lnSpc>
                <a:spcPct val="90000"/>
              </a:lnSpc>
              <a:buClr>
                <a:schemeClr val="folHlink"/>
              </a:buClr>
              <a:buSzPct val="60000"/>
              <a:buFont typeface="Wingdings" charset="0"/>
              <a:buNone/>
            </a:pPr>
            <a:r>
              <a:rPr lang="pt-PT" sz="1200" b="1" dirty="0">
                <a:cs typeface="Arial" charset="0"/>
              </a:rPr>
              <a:t>Satisfação dos “Clientes”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A841E083-C1CD-4B65-A756-F64869621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7762" y="6054817"/>
            <a:ext cx="2664000" cy="309636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lnSpc>
                <a:spcPct val="90000"/>
              </a:lnSpc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pt-PT" sz="1200" b="1" dirty="0">
                <a:latin typeface="+mj-lt"/>
                <a:cs typeface="Arial" pitchFamily="34" charset="0"/>
              </a:rPr>
              <a:t>Processos Eficazes e Eficientes</a:t>
            </a:r>
          </a:p>
        </p:txBody>
      </p:sp>
      <p:sp>
        <p:nvSpPr>
          <p:cNvPr id="20" name="Text Box 91">
            <a:hlinkClick r:id="rId2" action="ppaction://hlinkpres?slideindex=1&amp;slidetitle="/>
            <a:extLst>
              <a:ext uri="{FF2B5EF4-FFF2-40B4-BE49-F238E27FC236}">
                <a16:creationId xmlns:a16="http://schemas.microsoft.com/office/drawing/2014/main" id="{AC7E86D7-ED0A-40A4-9180-2CE6081E7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7287" y="3475863"/>
            <a:ext cx="2904001" cy="1399611"/>
          </a:xfrm>
          <a:prstGeom prst="rect">
            <a:avLst/>
          </a:prstGeom>
          <a:solidFill>
            <a:schemeClr val="bg1"/>
          </a:solidFill>
          <a:ln w="57150" cmpd="sng">
            <a:solidFill>
              <a:schemeClr val="accent2"/>
            </a:solidFill>
            <a:miter lim="800000"/>
            <a:headEnd/>
            <a:tailEnd/>
          </a:ln>
          <a:effectLst/>
          <a:extLst/>
        </p:spPr>
        <p:txBody>
          <a:bodyPr wrap="square" lIns="32649" tIns="0" rIns="32649" bIns="40541" anchor="ctr" anchorCtr="0">
            <a:no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pt-PT" sz="2800" b="1" dirty="0">
                <a:solidFill>
                  <a:schemeClr val="accent1"/>
                </a:solidFill>
              </a:rPr>
              <a:t>Desdobramento da Estratégia </a:t>
            </a:r>
          </a:p>
          <a:p>
            <a:pPr algn="ctr" eaLnBrk="1" hangingPunct="1"/>
            <a:r>
              <a:rPr lang="pt-PT" sz="1600" dirty="0"/>
              <a:t>(Matriz X / </a:t>
            </a:r>
            <a:r>
              <a:rPr lang="pt-PT" sz="1600" dirty="0" err="1"/>
              <a:t>Hoshin</a:t>
            </a:r>
            <a:r>
              <a:rPr lang="pt-PT" sz="1600" dirty="0"/>
              <a:t> </a:t>
            </a:r>
            <a:r>
              <a:rPr lang="pt-PT" sz="1600" dirty="0" err="1"/>
              <a:t>Kanri</a:t>
            </a:r>
            <a:r>
              <a:rPr lang="pt-PT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4187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28342" indent="-328342"/>
            <a:r>
              <a:rPr lang="pt-PT" dirty="0"/>
              <a:t>Porquê utilizar o Processo </a:t>
            </a:r>
            <a:r>
              <a:rPr lang="pt-PT" dirty="0" err="1"/>
              <a:t>Hoshin</a:t>
            </a:r>
            <a:r>
              <a:rPr lang="pt-PT" dirty="0"/>
              <a:t> </a:t>
            </a:r>
            <a:r>
              <a:rPr lang="pt-PT" dirty="0" err="1"/>
              <a:t>Kanri</a:t>
            </a:r>
            <a:r>
              <a:rPr lang="pt-PT" dirty="0"/>
              <a:t> / Matriz X? </a:t>
            </a:r>
          </a:p>
        </p:txBody>
      </p:sp>
      <p:cxnSp>
        <p:nvCxnSpPr>
          <p:cNvPr id="50" name="Conexão reta 12"/>
          <p:cNvCxnSpPr/>
          <p:nvPr/>
        </p:nvCxnSpPr>
        <p:spPr>
          <a:xfrm>
            <a:off x="395288" y="1132293"/>
            <a:ext cx="5508000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xão reta 12"/>
          <p:cNvCxnSpPr/>
          <p:nvPr/>
        </p:nvCxnSpPr>
        <p:spPr>
          <a:xfrm>
            <a:off x="6246865" y="1132293"/>
            <a:ext cx="5508000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2"/>
          <p:cNvSpPr txBox="1">
            <a:spLocks noChangeArrowheads="1"/>
          </p:cNvSpPr>
          <p:nvPr/>
        </p:nvSpPr>
        <p:spPr>
          <a:xfrm>
            <a:off x="6246864" y="1225987"/>
            <a:ext cx="5508000" cy="1324266"/>
          </a:xfrm>
          <a:prstGeom prst="rect">
            <a:avLst/>
          </a:prstGeom>
          <a:ln w="19050">
            <a:solidFill>
              <a:srgbClr val="6F83AA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marL="314935" indent="-314935" algn="l" defTabSz="839828" rtl="0" eaLnBrk="1" latinLnBrk="0" hangingPunct="1">
              <a:spcBef>
                <a:spcPts val="0"/>
              </a:spcBef>
              <a:spcAft>
                <a:spcPts val="1102"/>
              </a:spcAft>
              <a:buFont typeface="Wingdings" pitchFamily="2" charset="2"/>
              <a:buChar char="§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2360" indent="-262446" algn="l" defTabSz="839828" rtl="0" eaLnBrk="1" latinLnBrk="0" hangingPunct="1">
              <a:spcBef>
                <a:spcPts val="0"/>
              </a:spcBef>
              <a:spcAft>
                <a:spcPts val="1102"/>
              </a:spcAft>
              <a:buFont typeface="Arial" pitchFamily="34" charset="0"/>
              <a:buChar char="˃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49785" indent="-209957" algn="l" defTabSz="839828" rtl="0" eaLnBrk="1" latinLnBrk="0" hangingPunct="1">
              <a:spcBef>
                <a:spcPts val="0"/>
              </a:spcBef>
              <a:spcAft>
                <a:spcPts val="1102"/>
              </a:spcAft>
              <a:buFont typeface="Arial" pitchFamily="34" charset="0"/>
              <a:buChar char="‒"/>
              <a:defRPr sz="11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69698" indent="-209957" algn="l" defTabSz="839828" rtl="0" eaLnBrk="1" latinLnBrk="0" hangingPunct="1">
              <a:spcBef>
                <a:spcPts val="0"/>
              </a:spcBef>
              <a:spcAft>
                <a:spcPts val="1102"/>
              </a:spcAft>
              <a:buFont typeface="Arial" pitchFamily="34" charset="0"/>
              <a:buChar char="»"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612" indent="-209957" algn="l" defTabSz="839828" rtl="0" eaLnBrk="1" latinLnBrk="0" hangingPunct="1">
              <a:spcBef>
                <a:spcPts val="0"/>
              </a:spcBef>
              <a:spcAft>
                <a:spcPts val="1102"/>
              </a:spcAft>
              <a:buFont typeface="Arial" pitchFamily="34" charset="0"/>
              <a:buChar char="»"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309526" indent="-209957" algn="l" defTabSz="8398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29438" indent="-209957" algn="l" defTabSz="8398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355" indent="-209957" algn="l" defTabSz="8398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69267" indent="-209957" algn="l" defTabSz="8398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lvl="0" indent="-180000" algn="l" defTabSz="8398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03273"/>
              </a:buClr>
              <a:buSzTx/>
              <a:buFont typeface="Arial" charset="0"/>
              <a:buChar char="•"/>
              <a:tabLst/>
              <a:defRPr/>
            </a:pPr>
            <a:r>
              <a:rPr kumimoji="0" lang="pt-PT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Como </a:t>
            </a:r>
            <a:r>
              <a:rPr kumimoji="0" lang="pt-PT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alinhar</a:t>
            </a:r>
            <a:r>
              <a:rPr kumimoji="0" lang="pt-PT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 </a:t>
            </a:r>
            <a:r>
              <a:rPr kumimoji="0" lang="pt-PT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toda a organização</a:t>
            </a:r>
            <a:r>
              <a:rPr kumimoji="0" lang="pt-PT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 para apoiar a estratégia de negócio selecionada?</a:t>
            </a:r>
          </a:p>
          <a:p>
            <a:pPr marL="180000" marR="0" lvl="0" indent="-180000" algn="l" defTabSz="8398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03273"/>
              </a:buClr>
              <a:buSzTx/>
              <a:buFont typeface="Arial" charset="0"/>
              <a:buChar char="•"/>
              <a:tabLst/>
              <a:defRPr/>
            </a:pPr>
            <a:r>
              <a:rPr kumimoji="0" lang="pt-PT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Como </a:t>
            </a:r>
            <a:r>
              <a:rPr kumimoji="0" lang="pt-PT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criar os recursos</a:t>
            </a:r>
            <a:r>
              <a:rPr kumimoji="0" lang="pt-PT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 (pessoas, capital e custos de investimento) para </a:t>
            </a:r>
            <a:r>
              <a:rPr kumimoji="0" lang="pt-PT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apoiar</a:t>
            </a:r>
            <a:r>
              <a:rPr kumimoji="0" lang="pt-PT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 a </a:t>
            </a:r>
            <a:r>
              <a:rPr kumimoji="0" lang="pt-PT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estratégia de negócio</a:t>
            </a:r>
            <a:r>
              <a:rPr kumimoji="0" lang="pt-PT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52C5FEF-7644-6B49-BAF1-17DF978E3F7A}"/>
              </a:ext>
            </a:extLst>
          </p:cNvPr>
          <p:cNvGrpSpPr/>
          <p:nvPr/>
        </p:nvGrpSpPr>
        <p:grpSpPr>
          <a:xfrm>
            <a:off x="395287" y="1225984"/>
            <a:ext cx="5508000" cy="3434170"/>
            <a:chOff x="395287" y="1225984"/>
            <a:chExt cx="5508000" cy="3434170"/>
          </a:xfrm>
        </p:grpSpPr>
        <p:sp>
          <p:nvSpPr>
            <p:cNvPr id="11" name="Rectangle 2">
              <a:extLst>
                <a:ext uri="{FF2B5EF4-FFF2-40B4-BE49-F238E27FC236}">
                  <a16:creationId xmlns:a16="http://schemas.microsoft.com/office/drawing/2014/main" id="{3B53433A-A6D9-7C4A-B08F-7D1038E1A6F3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2600586" y="1225984"/>
              <a:ext cx="3302701" cy="3434163"/>
            </a:xfrm>
            <a:prstGeom prst="rect">
              <a:avLst/>
            </a:prstGeom>
            <a:solidFill>
              <a:srgbClr val="E7EBF1"/>
            </a:solidFill>
            <a:ln w="19050">
              <a:noFill/>
            </a:ln>
          </p:spPr>
          <p:txBody>
            <a:bodyPr vert="horz" lIns="72000" tIns="72000" rIns="72000" bIns="72000" rtlCol="0" anchor="ctr" anchorCtr="0">
              <a:noAutofit/>
            </a:bodyPr>
            <a:lstStyle>
              <a:lvl1pPr marL="314935" indent="-314935" algn="l" defTabSz="839828" rtl="0" eaLnBrk="1" latinLnBrk="0" hangingPunct="1">
                <a:spcBef>
                  <a:spcPts val="0"/>
                </a:spcBef>
                <a:spcAft>
                  <a:spcPts val="1102"/>
                </a:spcAft>
                <a:buFont typeface="Wingdings" pitchFamily="2" charset="2"/>
                <a:buChar char="§"/>
                <a:defRPr sz="15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682360" indent="-262446" algn="l" defTabSz="839828" rtl="0" eaLnBrk="1" latinLnBrk="0" hangingPunct="1">
                <a:spcBef>
                  <a:spcPts val="0"/>
                </a:spcBef>
                <a:spcAft>
                  <a:spcPts val="1102"/>
                </a:spcAft>
                <a:buFont typeface="Arial" pitchFamily="34" charset="0"/>
                <a:buChar char="˃"/>
                <a:defRPr sz="13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049785" indent="-209957" algn="l" defTabSz="839828" rtl="0" eaLnBrk="1" latinLnBrk="0" hangingPunct="1">
                <a:spcBef>
                  <a:spcPts val="0"/>
                </a:spcBef>
                <a:spcAft>
                  <a:spcPts val="1102"/>
                </a:spcAft>
                <a:buFont typeface="Arial" pitchFamily="34" charset="0"/>
                <a:buChar char="‒"/>
                <a:defRPr sz="11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469698" indent="-209957" algn="l" defTabSz="839828" rtl="0" eaLnBrk="1" latinLnBrk="0" hangingPunct="1">
                <a:spcBef>
                  <a:spcPts val="0"/>
                </a:spcBef>
                <a:spcAft>
                  <a:spcPts val="1102"/>
                </a:spcAft>
                <a:buFont typeface="Arial" pitchFamily="34" charset="0"/>
                <a:buChar char="»"/>
                <a:defRPr sz="1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89612" indent="-209957" algn="l" defTabSz="839828" rtl="0" eaLnBrk="1" latinLnBrk="0" hangingPunct="1">
                <a:spcBef>
                  <a:spcPts val="0"/>
                </a:spcBef>
                <a:spcAft>
                  <a:spcPts val="1102"/>
                </a:spcAft>
                <a:buFont typeface="Arial" pitchFamily="34" charset="0"/>
                <a:buChar char="»"/>
                <a:defRPr sz="1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309526" indent="-209957" algn="l" defTabSz="839828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29438" indent="-209957" algn="l" defTabSz="839828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149355" indent="-209957" algn="l" defTabSz="839828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569267" indent="-209957" algn="l" defTabSz="839828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80000" marR="0" lvl="0" indent="-180000" algn="l" defTabSz="8398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103273"/>
                </a:buClr>
                <a:buSzTx/>
                <a:buFont typeface="Arial" charset="0"/>
                <a:buChar char="•"/>
                <a:tabLst/>
                <a:defRPr/>
              </a:pPr>
              <a:endPara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endParaRPr>
            </a:p>
          </p:txBody>
        </p:sp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287" y="1225985"/>
              <a:ext cx="5126128" cy="3434169"/>
            </a:xfrm>
            <a:prstGeom prst="rect">
              <a:avLst/>
            </a:prstGeom>
          </p:spPr>
        </p:pic>
      </p:grp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6864" y="2643946"/>
            <a:ext cx="5508000" cy="3543231"/>
          </a:xfrm>
          <a:prstGeom prst="rect">
            <a:avLst/>
          </a:prstGeom>
        </p:spPr>
      </p:pic>
      <p:sp>
        <p:nvSpPr>
          <p:cNvPr id="49" name="Rectangle 2"/>
          <p:cNvSpPr txBox="1">
            <a:spLocks noChangeArrowheads="1"/>
          </p:cNvSpPr>
          <p:nvPr/>
        </p:nvSpPr>
        <p:spPr>
          <a:xfrm>
            <a:off x="395288" y="4757659"/>
            <a:ext cx="5508000" cy="1429518"/>
          </a:xfrm>
          <a:prstGeom prst="rect">
            <a:avLst/>
          </a:prstGeom>
          <a:ln w="19050">
            <a:solidFill>
              <a:srgbClr val="6F83AA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marL="314935" indent="-314935" algn="l" defTabSz="839828" rtl="0" eaLnBrk="1" latinLnBrk="0" hangingPunct="1">
              <a:spcBef>
                <a:spcPts val="0"/>
              </a:spcBef>
              <a:spcAft>
                <a:spcPts val="1102"/>
              </a:spcAft>
              <a:buFont typeface="Wingdings" pitchFamily="2" charset="2"/>
              <a:buChar char="§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82360" indent="-262446" algn="l" defTabSz="839828" rtl="0" eaLnBrk="1" latinLnBrk="0" hangingPunct="1">
              <a:spcBef>
                <a:spcPts val="0"/>
              </a:spcBef>
              <a:spcAft>
                <a:spcPts val="1102"/>
              </a:spcAft>
              <a:buFont typeface="Arial" pitchFamily="34" charset="0"/>
              <a:buChar char="˃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49785" indent="-209957" algn="l" defTabSz="839828" rtl="0" eaLnBrk="1" latinLnBrk="0" hangingPunct="1">
              <a:spcBef>
                <a:spcPts val="0"/>
              </a:spcBef>
              <a:spcAft>
                <a:spcPts val="1102"/>
              </a:spcAft>
              <a:buFont typeface="Arial" pitchFamily="34" charset="0"/>
              <a:buChar char="‒"/>
              <a:defRPr sz="11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69698" indent="-209957" algn="l" defTabSz="839828" rtl="0" eaLnBrk="1" latinLnBrk="0" hangingPunct="1">
              <a:spcBef>
                <a:spcPts val="0"/>
              </a:spcBef>
              <a:spcAft>
                <a:spcPts val="1102"/>
              </a:spcAft>
              <a:buFont typeface="Arial" pitchFamily="34" charset="0"/>
              <a:buChar char="»"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612" indent="-209957" algn="l" defTabSz="839828" rtl="0" eaLnBrk="1" latinLnBrk="0" hangingPunct="1">
              <a:spcBef>
                <a:spcPts val="0"/>
              </a:spcBef>
              <a:spcAft>
                <a:spcPts val="1102"/>
              </a:spcAft>
              <a:buFont typeface="Arial" pitchFamily="34" charset="0"/>
              <a:buChar char="»"/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309526" indent="-209957" algn="l" defTabSz="8398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29438" indent="-209957" algn="l" defTabSz="8398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49355" indent="-209957" algn="l" defTabSz="8398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569267" indent="-209957" algn="l" defTabSz="83982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marR="0" lvl="0" indent="-180000" algn="l" defTabSz="8398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03273"/>
              </a:buClr>
              <a:buSzTx/>
              <a:buFont typeface="Arial" charset="0"/>
              <a:buChar char="•"/>
              <a:tabLst/>
              <a:defRPr/>
            </a:pPr>
            <a:r>
              <a:rPr kumimoji="0" lang="pt-PT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Reforçar a organização na </a:t>
            </a:r>
            <a:r>
              <a:rPr kumimoji="0" lang="pt-PT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Melhoria</a:t>
            </a:r>
            <a:r>
              <a:rPr kumimoji="0" lang="pt-PT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 em vez de na manutenção:</a:t>
            </a:r>
          </a:p>
          <a:p>
            <a:pPr marL="360000" marR="0" lvl="1" indent="-180000" algn="l" defTabSz="8398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03273"/>
              </a:buClr>
              <a:buSzTx/>
              <a:buFont typeface="Arial" charset="0"/>
              <a:buChar char="•"/>
              <a:tabLst/>
              <a:defRPr/>
            </a:pP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“</a:t>
            </a:r>
            <a:r>
              <a:rPr kumimoji="0" lang="pt-PT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Estratégia</a:t>
            </a: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” conduz os nossos objetivos anuais de melhoria</a:t>
            </a:r>
          </a:p>
          <a:p>
            <a:pPr marL="360000" marR="0" lvl="1" indent="-180000" algn="l" defTabSz="8398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03273"/>
              </a:buClr>
              <a:buSzTx/>
              <a:buFont typeface="Arial" charset="0"/>
              <a:buChar char="•"/>
              <a:tabLst/>
              <a:defRPr/>
            </a:pP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“</a:t>
            </a:r>
            <a:r>
              <a:rPr kumimoji="0" lang="pt-PT" sz="12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Desdobramento</a:t>
            </a: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charset="0"/>
                <a:ea typeface="+mn-ea"/>
                <a:cs typeface="Arial" pitchFamily="34" charset="0"/>
              </a:rPr>
              <a:t>” é o processo de cascatear os objetivos de melhoria até aos níveis mais baixos das equipas de trabalho da organização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305D8E6B-9039-294E-BA46-33D191F200EB}"/>
              </a:ext>
            </a:extLst>
          </p:cNvPr>
          <p:cNvSpPr/>
          <p:nvPr/>
        </p:nvSpPr>
        <p:spPr>
          <a:xfrm>
            <a:off x="5735042" y="2943065"/>
            <a:ext cx="840332" cy="622256"/>
          </a:xfrm>
          <a:prstGeom prst="rightArrow">
            <a:avLst>
              <a:gd name="adj1" fmla="val 50000"/>
              <a:gd name="adj2" fmla="val 93140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70163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02C3E0-B399-AA41-83E8-75643125C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289" y="2052441"/>
            <a:ext cx="7620000" cy="32512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/>
              <a:t>Processo de Pensamento Crítico e Matriz X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26C8254-1E4B-4BE5-B797-6B4DCA40612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 err="1"/>
              <a:t>Metodologia</a:t>
            </a:r>
            <a:r>
              <a:rPr lang="en-GB" dirty="0"/>
              <a:t> - </a:t>
            </a:r>
            <a:r>
              <a:rPr lang="en-GB" dirty="0" err="1"/>
              <a:t>Os</a:t>
            </a:r>
            <a:r>
              <a:rPr lang="en-GB" dirty="0"/>
              <a:t> 5 </a:t>
            </a:r>
            <a:r>
              <a:rPr lang="en-GB" dirty="0" err="1"/>
              <a:t>Passos</a:t>
            </a:r>
            <a:r>
              <a:rPr lang="en-GB" dirty="0"/>
              <a:t> </a:t>
            </a:r>
            <a:r>
              <a:rPr lang="en-GB" dirty="0" err="1"/>
              <a:t>Utilizados</a:t>
            </a:r>
            <a:endParaRPr lang="en-GB" dirty="0"/>
          </a:p>
        </p:txBody>
      </p:sp>
      <p:sp>
        <p:nvSpPr>
          <p:cNvPr id="39" name="Rectangle 4">
            <a:extLst>
              <a:ext uri="{FF2B5EF4-FFF2-40B4-BE49-F238E27FC236}">
                <a16:creationId xmlns:a16="http://schemas.microsoft.com/office/drawing/2014/main" id="{3E667D5A-A08F-B248-A65F-0560FA4E8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05" y="1293858"/>
            <a:ext cx="2808000" cy="849122"/>
          </a:xfrm>
          <a:prstGeom prst="rect">
            <a:avLst/>
          </a:prstGeom>
          <a:solidFill>
            <a:srgbClr val="6F83AA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32655" tIns="45101" rIns="32655" bIns="45101" anchor="ctr"/>
          <a:lstStyle/>
          <a:p>
            <a:pPr lvl="0" algn="ctr" eaLnBrk="0" hangingPunct="0">
              <a:defRPr/>
            </a:pPr>
            <a:r>
              <a:rPr lang="pt-PT" sz="1400" b="1">
                <a:solidFill>
                  <a:prstClr val="white"/>
                </a:solidFill>
                <a:latin typeface="Arial" charset="0"/>
              </a:rPr>
              <a:t>1. O QUÊ ?</a:t>
            </a:r>
          </a:p>
          <a:p>
            <a:pPr lvl="0" algn="ctr" eaLnBrk="0" hangingPunct="0">
              <a:defRPr/>
            </a:pPr>
            <a:r>
              <a:rPr lang="pt-PT" sz="1400">
                <a:solidFill>
                  <a:prstClr val="white"/>
                </a:solidFill>
                <a:latin typeface="Arial" charset="0"/>
              </a:rPr>
              <a:t>3 a 5 anos </a:t>
            </a:r>
          </a:p>
          <a:p>
            <a:pPr lvl="0" algn="ctr" eaLnBrk="0" hangingPunct="0">
              <a:defRPr/>
            </a:pPr>
            <a:r>
              <a:rPr lang="pt-PT" sz="1400">
                <a:solidFill>
                  <a:prstClr val="white"/>
                </a:solidFill>
                <a:latin typeface="Arial" charset="0"/>
              </a:rPr>
              <a:t>Objetivos Disruptivos</a:t>
            </a:r>
          </a:p>
        </p:txBody>
      </p:sp>
      <p:sp>
        <p:nvSpPr>
          <p:cNvPr id="40" name="Rectangle 5">
            <a:extLst>
              <a:ext uri="{FF2B5EF4-FFF2-40B4-BE49-F238E27FC236}">
                <a16:creationId xmlns:a16="http://schemas.microsoft.com/office/drawing/2014/main" id="{C2CE3339-9A29-EF4D-AFA2-17DA6EB0F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04" y="3274060"/>
            <a:ext cx="2808000" cy="849122"/>
          </a:xfrm>
          <a:prstGeom prst="rect">
            <a:avLst/>
          </a:prstGeom>
          <a:solidFill>
            <a:srgbClr val="6F83AA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0190" tIns="45101" rIns="90190" bIns="45101" anchor="ctr"/>
          <a:lstStyle/>
          <a:p>
            <a:pPr lvl="0" algn="ctr" eaLnBrk="0" hangingPunct="0">
              <a:defRPr/>
            </a:pPr>
            <a:r>
              <a:rPr lang="pt-PT" sz="1400" b="1">
                <a:solidFill>
                  <a:prstClr val="white"/>
                </a:solidFill>
                <a:latin typeface="Arial" charset="0"/>
              </a:rPr>
              <a:t>3. COMO?</a:t>
            </a:r>
          </a:p>
          <a:p>
            <a:pPr lvl="0" algn="ctr" eaLnBrk="0" hangingPunct="0">
              <a:defRPr/>
            </a:pPr>
            <a:r>
              <a:rPr lang="pt-PT" sz="1400">
                <a:solidFill>
                  <a:prstClr val="white"/>
                </a:solidFill>
                <a:latin typeface="Arial" charset="0"/>
              </a:rPr>
              <a:t>Identificar </a:t>
            </a:r>
          </a:p>
          <a:p>
            <a:pPr lvl="0" algn="ctr" eaLnBrk="0" hangingPunct="0">
              <a:defRPr/>
            </a:pPr>
            <a:r>
              <a:rPr lang="pt-PT" sz="1400">
                <a:solidFill>
                  <a:prstClr val="white"/>
                </a:solidFill>
                <a:latin typeface="Arial" charset="0"/>
              </a:rPr>
              <a:t>Prioridades de Melhoria</a:t>
            </a:r>
          </a:p>
        </p:txBody>
      </p:sp>
      <p:sp>
        <p:nvSpPr>
          <p:cNvPr id="41" name="Rectangle 6">
            <a:extLst>
              <a:ext uri="{FF2B5EF4-FFF2-40B4-BE49-F238E27FC236}">
                <a16:creationId xmlns:a16="http://schemas.microsoft.com/office/drawing/2014/main" id="{896B8B03-B05C-F541-BA4E-9A9266810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05" y="4264161"/>
            <a:ext cx="2808000" cy="849122"/>
          </a:xfrm>
          <a:prstGeom prst="rect">
            <a:avLst/>
          </a:prstGeom>
          <a:solidFill>
            <a:srgbClr val="6F83AA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0190" tIns="45101" rIns="90190" bIns="45101" anchor="ctr"/>
          <a:lstStyle/>
          <a:p>
            <a:pPr lvl="0" algn="ctr" eaLnBrk="0" hangingPunct="0">
              <a:defRPr/>
            </a:pPr>
            <a:r>
              <a:rPr lang="pt-PT" sz="1400" b="1">
                <a:solidFill>
                  <a:prstClr val="white"/>
                </a:solidFill>
                <a:latin typeface="Arial" charset="0"/>
              </a:rPr>
              <a:t>4. QUANTO? / QUANDO?</a:t>
            </a:r>
          </a:p>
          <a:p>
            <a:pPr lvl="0" algn="ctr" eaLnBrk="0" hangingPunct="0">
              <a:defRPr/>
            </a:pPr>
            <a:r>
              <a:rPr lang="pt-PT" sz="1400">
                <a:solidFill>
                  <a:prstClr val="white"/>
                </a:solidFill>
                <a:latin typeface="Arial" charset="0"/>
              </a:rPr>
              <a:t>Determinar </a:t>
            </a:r>
          </a:p>
          <a:p>
            <a:pPr lvl="0" algn="ctr" eaLnBrk="0" hangingPunct="0">
              <a:defRPr/>
            </a:pPr>
            <a:r>
              <a:rPr lang="pt-PT" sz="1400">
                <a:solidFill>
                  <a:prstClr val="white"/>
                </a:solidFill>
                <a:latin typeface="Arial" charset="0"/>
              </a:rPr>
              <a:t>Métricas e Objetivos</a:t>
            </a:r>
          </a:p>
        </p:txBody>
      </p:sp>
      <p:sp>
        <p:nvSpPr>
          <p:cNvPr id="42" name="Rectangle 7">
            <a:extLst>
              <a:ext uri="{FF2B5EF4-FFF2-40B4-BE49-F238E27FC236}">
                <a16:creationId xmlns:a16="http://schemas.microsoft.com/office/drawing/2014/main" id="{59EF04D5-9DF1-944F-B075-B892855FC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05" y="5254261"/>
            <a:ext cx="2808000" cy="849122"/>
          </a:xfrm>
          <a:prstGeom prst="rect">
            <a:avLst/>
          </a:prstGeom>
          <a:solidFill>
            <a:srgbClr val="6F83AA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0190" tIns="45101" rIns="90190" bIns="45101" anchor="ctr"/>
          <a:lstStyle/>
          <a:p>
            <a:pPr lvl="0" algn="ctr" eaLnBrk="0" hangingPunct="0">
              <a:defRPr/>
            </a:pPr>
            <a:r>
              <a:rPr lang="pt-PT" sz="1400" b="1">
                <a:solidFill>
                  <a:prstClr val="white"/>
                </a:solidFill>
                <a:latin typeface="Arial" charset="0"/>
              </a:rPr>
              <a:t>5. QUEM?</a:t>
            </a:r>
          </a:p>
          <a:p>
            <a:pPr lvl="0" algn="ctr" eaLnBrk="0" hangingPunct="0">
              <a:defRPr/>
            </a:pPr>
            <a:r>
              <a:rPr lang="pt-PT" sz="1400">
                <a:solidFill>
                  <a:prstClr val="white"/>
                </a:solidFill>
                <a:latin typeface="Arial" charset="0"/>
              </a:rPr>
              <a:t>Identificar os </a:t>
            </a:r>
            <a:r>
              <a:rPr lang="pt-PT" sz="1400" i="1">
                <a:solidFill>
                  <a:prstClr val="white"/>
                </a:solidFill>
                <a:latin typeface="Arial" charset="0"/>
              </a:rPr>
              <a:t>Owners</a:t>
            </a:r>
            <a:r>
              <a:rPr lang="pt-PT" sz="1400">
                <a:solidFill>
                  <a:prstClr val="white"/>
                </a:solidFill>
                <a:latin typeface="Arial" charset="0"/>
              </a:rPr>
              <a:t> e Metas chave</a:t>
            </a:r>
          </a:p>
        </p:txBody>
      </p:sp>
      <p:sp>
        <p:nvSpPr>
          <p:cNvPr id="43" name="Rectangle 8">
            <a:extLst>
              <a:ext uri="{FF2B5EF4-FFF2-40B4-BE49-F238E27FC236}">
                <a16:creationId xmlns:a16="http://schemas.microsoft.com/office/drawing/2014/main" id="{1366AA01-0124-4948-B2D7-5973B875D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05" y="2283959"/>
            <a:ext cx="2808000" cy="849122"/>
          </a:xfrm>
          <a:prstGeom prst="rect">
            <a:avLst/>
          </a:prstGeom>
          <a:solidFill>
            <a:srgbClr val="6F83AA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32655" tIns="45101" rIns="32655" bIns="45101" anchor="ctr"/>
          <a:lstStyle/>
          <a:p>
            <a:pPr lvl="0" algn="ctr" eaLnBrk="0" hangingPunct="0">
              <a:defRPr/>
            </a:pPr>
            <a:r>
              <a:rPr lang="pt-PT" sz="1400" b="1">
                <a:solidFill>
                  <a:prstClr val="white"/>
                </a:solidFill>
                <a:latin typeface="Arial" charset="0"/>
              </a:rPr>
              <a:t>2. FREQUÊNCIA?</a:t>
            </a:r>
          </a:p>
          <a:p>
            <a:pPr lvl="0" algn="ctr" eaLnBrk="0" hangingPunct="0">
              <a:defRPr/>
            </a:pPr>
            <a:r>
              <a:rPr lang="pt-PT" sz="1400">
                <a:solidFill>
                  <a:prstClr val="white"/>
                </a:solidFill>
                <a:latin typeface="Arial" charset="0"/>
              </a:rPr>
              <a:t>Objetivos Disruptivos </a:t>
            </a:r>
          </a:p>
          <a:p>
            <a:pPr lvl="0" algn="ctr" eaLnBrk="0" hangingPunct="0">
              <a:defRPr/>
            </a:pPr>
            <a:r>
              <a:rPr lang="pt-PT" sz="1400">
                <a:solidFill>
                  <a:prstClr val="white"/>
                </a:solidFill>
                <a:latin typeface="Arial" charset="0"/>
              </a:rPr>
              <a:t>Anual</a:t>
            </a:r>
          </a:p>
        </p:txBody>
      </p:sp>
      <p:cxnSp>
        <p:nvCxnSpPr>
          <p:cNvPr id="44" name="Conexão reta 12">
            <a:extLst>
              <a:ext uri="{FF2B5EF4-FFF2-40B4-BE49-F238E27FC236}">
                <a16:creationId xmlns:a16="http://schemas.microsoft.com/office/drawing/2014/main" id="{EF190635-C9A1-6341-97EF-6D8561452125}"/>
              </a:ext>
            </a:extLst>
          </p:cNvPr>
          <p:cNvCxnSpPr/>
          <p:nvPr/>
        </p:nvCxnSpPr>
        <p:spPr>
          <a:xfrm>
            <a:off x="395288" y="1163187"/>
            <a:ext cx="11376000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Down Arrow 10">
            <a:extLst>
              <a:ext uri="{FF2B5EF4-FFF2-40B4-BE49-F238E27FC236}">
                <a16:creationId xmlns:a16="http://schemas.microsoft.com/office/drawing/2014/main" id="{A251E0D4-5303-5348-A8D7-B09393C8E50A}"/>
              </a:ext>
            </a:extLst>
          </p:cNvPr>
          <p:cNvSpPr/>
          <p:nvPr/>
        </p:nvSpPr>
        <p:spPr>
          <a:xfrm rot="16200000">
            <a:off x="1266030" y="3352901"/>
            <a:ext cx="4809525" cy="691438"/>
          </a:xfrm>
          <a:prstGeom prst="downArrow">
            <a:avLst>
              <a:gd name="adj1" fmla="val 100000"/>
              <a:gd name="adj2" fmla="val 71303"/>
            </a:avLst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108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lang="pt-PT" sz="1724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Transferir a Matriz X e Desdobrar</a:t>
            </a:r>
          </a:p>
        </p:txBody>
      </p:sp>
      <p:sp>
        <p:nvSpPr>
          <p:cNvPr id="48" name="Retângulo 13">
            <a:extLst>
              <a:ext uri="{FF2B5EF4-FFF2-40B4-BE49-F238E27FC236}">
                <a16:creationId xmlns:a16="http://schemas.microsoft.com/office/drawing/2014/main" id="{94168B0B-20F4-D54E-A993-7905BC493558}"/>
              </a:ext>
            </a:extLst>
          </p:cNvPr>
          <p:cNvSpPr/>
          <p:nvPr/>
        </p:nvSpPr>
        <p:spPr>
          <a:xfrm>
            <a:off x="8130681" y="3760855"/>
            <a:ext cx="164216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dirty="0" err="1">
                <a:latin typeface="ArialMT"/>
                <a:ea typeface="+mn-ea"/>
                <a:cs typeface="+mn-cs"/>
              </a:rPr>
              <a:t>KPIs</a:t>
            </a:r>
            <a:r>
              <a:rPr lang="pt-PT" sz="1200" dirty="0">
                <a:latin typeface="ArialMT"/>
                <a:ea typeface="+mn-ea"/>
                <a:cs typeface="+mn-cs"/>
              </a:rPr>
              <a:t> Específicos</a:t>
            </a:r>
          </a:p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i="0" u="none" strike="noStrike" cap="none" normalizeH="0" baseline="0" noProof="0" dirty="0">
                <a:ln>
                  <a:noFill/>
                </a:ln>
                <a:uLnTx/>
                <a:uFillTx/>
                <a:latin typeface="ArialMT"/>
                <a:ea typeface="+mn-ea"/>
                <a:cs typeface="+mn-cs"/>
              </a:rPr>
              <a:t>e objetivos</a:t>
            </a:r>
          </a:p>
        </p:txBody>
      </p:sp>
      <p:sp>
        <p:nvSpPr>
          <p:cNvPr id="49" name="Retângulo 14">
            <a:extLst>
              <a:ext uri="{FF2B5EF4-FFF2-40B4-BE49-F238E27FC236}">
                <a16:creationId xmlns:a16="http://schemas.microsoft.com/office/drawing/2014/main" id="{A3F62E08-1A9D-BA45-99B4-1699E5CD9EE4}"/>
              </a:ext>
            </a:extLst>
          </p:cNvPr>
          <p:cNvSpPr/>
          <p:nvPr/>
        </p:nvSpPr>
        <p:spPr>
          <a:xfrm>
            <a:off x="10347278" y="3853188"/>
            <a:ext cx="121751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i="1" u="none" strike="noStrike" cap="none" normalizeH="0" baseline="0" noProof="0">
                <a:ln>
                  <a:noFill/>
                </a:ln>
                <a:uLnTx/>
                <a:uFillTx/>
                <a:latin typeface="ArialMT"/>
                <a:ea typeface="+mn-ea"/>
                <a:cs typeface="+mn-cs"/>
              </a:rPr>
              <a:t>Owners</a:t>
            </a:r>
          </a:p>
        </p:txBody>
      </p:sp>
      <p:sp>
        <p:nvSpPr>
          <p:cNvPr id="50" name="Retângulo 15">
            <a:extLst>
              <a:ext uri="{FF2B5EF4-FFF2-40B4-BE49-F238E27FC236}">
                <a16:creationId xmlns:a16="http://schemas.microsoft.com/office/drawing/2014/main" id="{28B4FA11-0671-8D43-9292-2B326A76CD95}"/>
              </a:ext>
            </a:extLst>
          </p:cNvPr>
          <p:cNvSpPr/>
          <p:nvPr/>
        </p:nvSpPr>
        <p:spPr>
          <a:xfrm rot="16200000">
            <a:off x="4093442" y="3760855"/>
            <a:ext cx="103396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i="0" u="none" strike="noStrike" cap="none" normalizeH="0" baseline="0" noProof="0">
                <a:ln>
                  <a:noFill/>
                </a:ln>
                <a:uLnTx/>
                <a:uFillTx/>
                <a:latin typeface="ArialMT"/>
                <a:ea typeface="+mn-ea"/>
                <a:cs typeface="+mn-cs"/>
              </a:rPr>
              <a:t>Objetivos Disruptivos</a:t>
            </a:r>
          </a:p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i="0" u="none" strike="noStrike" cap="none" normalizeH="0" baseline="0" noProof="0">
                <a:ln>
                  <a:noFill/>
                </a:ln>
                <a:uLnTx/>
                <a:uFillTx/>
                <a:latin typeface="ArialMT"/>
                <a:ea typeface="+mn-ea"/>
                <a:cs typeface="+mn-cs"/>
              </a:rPr>
              <a:t>anuais</a:t>
            </a:r>
          </a:p>
        </p:txBody>
      </p:sp>
      <p:sp>
        <p:nvSpPr>
          <p:cNvPr id="51" name="Retângulo 16">
            <a:extLst>
              <a:ext uri="{FF2B5EF4-FFF2-40B4-BE49-F238E27FC236}">
                <a16:creationId xmlns:a16="http://schemas.microsoft.com/office/drawing/2014/main" id="{2D9E5443-484A-3549-8A2F-DA9BB474F0BF}"/>
              </a:ext>
            </a:extLst>
          </p:cNvPr>
          <p:cNvSpPr/>
          <p:nvPr/>
        </p:nvSpPr>
        <p:spPr>
          <a:xfrm>
            <a:off x="5571482" y="2674976"/>
            <a:ext cx="164216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i="0" u="none" strike="noStrike" cap="none" normalizeH="0" baseline="0" noProof="0">
                <a:ln>
                  <a:noFill/>
                </a:ln>
                <a:uLnTx/>
                <a:uFillTx/>
                <a:latin typeface="ArialMT"/>
                <a:ea typeface="+mn-ea"/>
                <a:cs typeface="+mn-cs"/>
              </a:rPr>
              <a:t>Prioridades de Melhoria</a:t>
            </a:r>
          </a:p>
        </p:txBody>
      </p:sp>
      <p:sp>
        <p:nvSpPr>
          <p:cNvPr id="52" name="Retângulo 25">
            <a:extLst>
              <a:ext uri="{FF2B5EF4-FFF2-40B4-BE49-F238E27FC236}">
                <a16:creationId xmlns:a16="http://schemas.microsoft.com/office/drawing/2014/main" id="{C6D46473-48D5-6441-B1C8-FE21ABD63229}"/>
              </a:ext>
            </a:extLst>
          </p:cNvPr>
          <p:cNvSpPr/>
          <p:nvPr/>
        </p:nvSpPr>
        <p:spPr>
          <a:xfrm>
            <a:off x="5557534" y="4802881"/>
            <a:ext cx="1670057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3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>
                <a:latin typeface="ArialMT"/>
                <a:ea typeface="+mn-ea"/>
                <a:cs typeface="+mn-cs"/>
              </a:rPr>
              <a:t>Objetivos a Longo Prazo</a:t>
            </a:r>
          </a:p>
        </p:txBody>
      </p:sp>
    </p:spTree>
    <p:extLst>
      <p:ext uri="{BB962C8B-B14F-4D97-AF65-F5344CB8AC3E}">
        <p14:creationId xmlns:p14="http://schemas.microsoft.com/office/powerpoint/2010/main" val="397270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z="2800" dirty="0"/>
              <a:t>MATRIZ X 2019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dirty="0"/>
              <a:t>Estratégia SASUP</a:t>
            </a:r>
          </a:p>
        </p:txBody>
      </p:sp>
    </p:spTree>
    <p:extLst>
      <p:ext uri="{BB962C8B-B14F-4D97-AF65-F5344CB8AC3E}">
        <p14:creationId xmlns:p14="http://schemas.microsoft.com/office/powerpoint/2010/main" val="854713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A248FA-ED40-4150-A263-A8CBBC8B5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Eixos </a:t>
            </a:r>
            <a:r>
              <a:rPr lang="pt-PT" dirty="0"/>
              <a:t>Estratégicos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D1FFFFE-2968-4D20-AB48-D5CB9FF2047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519D8622-87BD-4077-8427-9ABA581F8B9B}"/>
              </a:ext>
            </a:extLst>
          </p:cNvPr>
          <p:cNvSpPr txBox="1">
            <a:spLocks/>
          </p:cNvSpPr>
          <p:nvPr/>
        </p:nvSpPr>
        <p:spPr>
          <a:xfrm>
            <a:off x="395999" y="1523278"/>
            <a:ext cx="10493674" cy="4546800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0" indent="0" algn="l" defTabSz="914376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801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76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33369" indent="-233369" algn="l" defTabSz="914376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65150" indent="-215906" algn="l" defTabSz="914376" rtl="0" eaLnBrk="1" latinLnBrk="0" hangingPunct="1">
              <a:lnSpc>
                <a:spcPts val="2800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­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1055" indent="-231780" algn="l" defTabSz="914376" rtl="0" eaLnBrk="1" latinLnBrk="0" hangingPunct="1">
              <a:lnSpc>
                <a:spcPts val="2201"/>
              </a:lnSpc>
              <a:spcBef>
                <a:spcPts val="0"/>
              </a:spcBef>
              <a:buClr>
                <a:schemeClr val="accent1"/>
              </a:buClr>
              <a:buFont typeface="Calibri" panose="020F0502020204030204" pitchFamily="34" charset="0"/>
              <a:buChar char="­"/>
              <a:defRPr sz="14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4" indent="-228594" algn="l" defTabSz="9143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2" indent="-228594" algn="l" defTabSz="9143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1" indent="-228594" algn="l" defTabSz="9143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99" indent="-228594" algn="l" defTabSz="914376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dirty="0">
                <a:sym typeface="Wingdings" panose="05000000000000000000" pitchFamily="2" charset="2"/>
              </a:rPr>
              <a:t>1. Proximidade com os estudantes</a:t>
            </a:r>
          </a:p>
          <a:p>
            <a:pPr lvl="2" algn="just"/>
            <a:r>
              <a:rPr lang="pt-PT" sz="1800" dirty="0"/>
              <a:t>centrada na cooperação institucional com o associativismo estudantil e na relação direta com os estudantes através dos apoios instituídos a nível do sistema de ação social (bolsas de estudo, alojamento, alimentação e saúde) e ainda noutras atividades específicas por iniciativa dos serviços ou dos estudantes e que se enquadrem nos fins gerais da Ação Social  do Ensino Superior.</a:t>
            </a:r>
            <a:endParaRPr lang="pt-PT" sz="1800" dirty="0">
              <a:sym typeface="Wingdings" panose="05000000000000000000" pitchFamily="2" charset="2"/>
            </a:endParaRPr>
          </a:p>
          <a:p>
            <a:r>
              <a:rPr lang="pt-PT" dirty="0">
                <a:sym typeface="Wingdings" panose="05000000000000000000" pitchFamily="2" charset="2"/>
              </a:rPr>
              <a:t>2. Transversalidade Institucional</a:t>
            </a:r>
          </a:p>
          <a:p>
            <a:pPr lvl="2" algn="just">
              <a:spcAft>
                <a:spcPts val="600"/>
              </a:spcAft>
            </a:pPr>
            <a:r>
              <a:rPr lang="pt-PT" sz="1800" dirty="0"/>
              <a:t>centrada na cooperação com as unidades constitutivas da Universidade e no desenvolvimento de projetos transversais articulando medidas complementares de apoio social.</a:t>
            </a:r>
          </a:p>
          <a:p>
            <a:r>
              <a:rPr lang="pt-PT" dirty="0" smtClean="0">
                <a:sym typeface="Wingdings" panose="05000000000000000000" pitchFamily="2" charset="2"/>
              </a:rPr>
              <a:t>3</a:t>
            </a:r>
            <a:r>
              <a:rPr lang="pt-PT" dirty="0">
                <a:sym typeface="Wingdings" panose="05000000000000000000" pitchFamily="2" charset="2"/>
              </a:rPr>
              <a:t>. </a:t>
            </a:r>
            <a:r>
              <a:rPr lang="pt-PT" dirty="0" smtClean="0">
                <a:sym typeface="Wingdings" panose="05000000000000000000" pitchFamily="2" charset="2"/>
              </a:rPr>
              <a:t>Reabilitação, </a:t>
            </a:r>
            <a:r>
              <a:rPr lang="pt-PT" sz="1800" dirty="0"/>
              <a:t>Requalificação e Manutenção das </a:t>
            </a:r>
            <a:r>
              <a:rPr lang="pt-PT" sz="1800" dirty="0" smtClean="0"/>
              <a:t>Instalações</a:t>
            </a:r>
            <a:endParaRPr lang="pt-PT" dirty="0">
              <a:sym typeface="Wingdings" panose="05000000000000000000" pitchFamily="2" charset="2"/>
            </a:endParaRPr>
          </a:p>
          <a:p>
            <a:pPr lvl="2" algn="just"/>
            <a:r>
              <a:rPr lang="pt-PT" sz="1800" dirty="0"/>
              <a:t>centrada na reabilitação e capacitação sustentável dos edifícios afetos à atividade dos Serviços nas diversas áreas operativas e de suporte, através de uma política de manutenção preventiva e curativa, com base num Programa de Reabilitação, assente em planos de execução de curto, médio e longo prazo</a:t>
            </a:r>
            <a:r>
              <a:rPr lang="pt-PT" sz="1800" dirty="0" smtClean="0"/>
              <a:t>;</a:t>
            </a:r>
            <a:endParaRPr lang="pt-PT" dirty="0">
              <a:sym typeface="Wingdings" panose="05000000000000000000" pitchFamily="2" charset="2"/>
            </a:endParaRPr>
          </a:p>
          <a:p>
            <a:r>
              <a:rPr lang="pt-PT" dirty="0">
                <a:sym typeface="Wingdings" panose="05000000000000000000" pitchFamily="2" charset="2"/>
              </a:rPr>
              <a:t>4. Sustentabilidade Económica e Social e </a:t>
            </a:r>
            <a:r>
              <a:rPr lang="pt-PT" sz="1800" dirty="0" err="1"/>
              <a:t>e</a:t>
            </a:r>
            <a:r>
              <a:rPr lang="pt-PT" sz="1800" dirty="0"/>
              <a:t> ambiental dos Serviços de Ação Social </a:t>
            </a:r>
            <a:endParaRPr lang="pt-PT" sz="1800" dirty="0" smtClean="0"/>
          </a:p>
          <a:p>
            <a:pPr lvl="2" algn="just"/>
            <a:r>
              <a:rPr lang="pt-PT" sz="1900" dirty="0"/>
              <a:t>centrada na capacidade de garantir o equilíbrio económico-financeiro, com base numa combinação de estratégias de redução de custos e de aumento das receitas próprias, diversificando a oferta de serviços em conformidade com os hábitos de consumo e a capacidade económica da comunidade académica. Sustentabilidade ambiental através da adoção de medidas de eficiência energética, redução de consumos, eliminação de desperdícios  e adoção de práticas protetoras do ambiente.</a:t>
            </a:r>
          </a:p>
        </p:txBody>
      </p:sp>
    </p:spTree>
    <p:extLst>
      <p:ext uri="{BB962C8B-B14F-4D97-AF65-F5344CB8AC3E}">
        <p14:creationId xmlns:p14="http://schemas.microsoft.com/office/powerpoint/2010/main" val="3610736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CB0D7A4D-9782-41DC-AFD1-CE02A0E33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885" y="899775"/>
            <a:ext cx="7910004" cy="5527250"/>
          </a:xfrm>
          <a:prstGeom prst="rect">
            <a:avLst/>
          </a:prstGeom>
        </p:spPr>
      </p:pic>
      <p:sp>
        <p:nvSpPr>
          <p:cNvPr id="10" name="Título 9">
            <a:extLst>
              <a:ext uri="{FF2B5EF4-FFF2-40B4-BE49-F238E27FC236}">
                <a16:creationId xmlns:a16="http://schemas.microsoft.com/office/drawing/2014/main" id="{0AF6A060-3FF6-4CC8-9203-1218FE061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Matriz X 2019 - SASUP</a:t>
            </a:r>
          </a:p>
        </p:txBody>
      </p:sp>
    </p:spTree>
    <p:extLst>
      <p:ext uri="{BB962C8B-B14F-4D97-AF65-F5344CB8AC3E}">
        <p14:creationId xmlns:p14="http://schemas.microsoft.com/office/powerpoint/2010/main" val="15759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Larissa">
  <a:themeElements>
    <a:clrScheme name="KAIZEN">
      <a:dk1>
        <a:srgbClr val="333333"/>
      </a:dk1>
      <a:lt1>
        <a:sysClr val="window" lastClr="FFFFFF"/>
      </a:lt1>
      <a:dk2>
        <a:srgbClr val="103273"/>
      </a:dk2>
      <a:lt2>
        <a:srgbClr val="E4E4E4"/>
      </a:lt2>
      <a:accent1>
        <a:srgbClr val="103273"/>
      </a:accent1>
      <a:accent2>
        <a:srgbClr val="A90533"/>
      </a:accent2>
      <a:accent3>
        <a:srgbClr val="505050"/>
      </a:accent3>
      <a:accent4>
        <a:srgbClr val="737373"/>
      </a:accent4>
      <a:accent5>
        <a:srgbClr val="BDBDBD"/>
      </a:accent5>
      <a:accent6>
        <a:srgbClr val="E4E4E4"/>
      </a:accent6>
      <a:hlink>
        <a:srgbClr val="0563C1"/>
      </a:hlink>
      <a:folHlink>
        <a:srgbClr val="954F72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2700">
          <a:solidFill>
            <a:schemeClr val="accent1"/>
          </a:solidFill>
        </a:ln>
      </a:spPr>
      <a:bodyPr rtlCol="0" anchor="ctr"/>
      <a:lstStyle>
        <a:defPPr algn="ctr">
          <a:defRPr sz="14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E7EAF0"/>
        </a:solidFill>
      </a:spPr>
      <a:bodyPr vert="horz" lIns="0" tIns="0" rIns="0" bIns="0" rtlCol="0" anchor="ctr" anchorCtr="0">
        <a:noAutofit/>
      </a:bodyPr>
      <a:lstStyle>
        <a:defPPr algn="ctr">
          <a:lnSpc>
            <a:spcPct val="100000"/>
          </a:lnSpc>
          <a:defRPr sz="4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0" id="{7D760286-7E3B-F248-A60B-6E8B43403B83}" vid="{66DA6EDB-0A4C-C947-9B7C-5C67C666A168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56612</TotalTime>
  <Words>2751</Words>
  <Application>Microsoft Office PowerPoint</Application>
  <PresentationFormat>Ecrã Panorâmico</PresentationFormat>
  <Paragraphs>1523</Paragraphs>
  <Slides>32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32</vt:i4>
      </vt:variant>
    </vt:vector>
  </HeadingPairs>
  <TitlesOfParts>
    <vt:vector size="37" baseType="lpstr">
      <vt:lpstr>Arial</vt:lpstr>
      <vt:lpstr>ArialMT</vt:lpstr>
      <vt:lpstr>Calibri</vt:lpstr>
      <vt:lpstr>Wingdings</vt:lpstr>
      <vt:lpstr>Larissa</vt:lpstr>
      <vt:lpstr>PLANO ESTRATÉGICO 2019</vt:lpstr>
      <vt:lpstr>Planeamento Estratégico</vt:lpstr>
      <vt:lpstr>PROCESSO MATRIZ X</vt:lpstr>
      <vt:lpstr>Relação entre Plano Estratégico e Desdobramento  da Estratégia</vt:lpstr>
      <vt:lpstr>Porquê utilizar o Processo Hoshin Kanri / Matriz X? </vt:lpstr>
      <vt:lpstr>Processo de Pensamento Crítico e Matriz X</vt:lpstr>
      <vt:lpstr>MATRIZ X 2019</vt:lpstr>
      <vt:lpstr>Eixos Estratégicos</vt:lpstr>
      <vt:lpstr>Matriz X 2019 - SASUP</vt:lpstr>
      <vt:lpstr>OBJETIVOS 2022 METAS 2019</vt:lpstr>
      <vt:lpstr>Objetivos Estratégicos</vt:lpstr>
      <vt:lpstr>Objetivos Estratégicos</vt:lpstr>
      <vt:lpstr>INICIATIVAS 2019</vt:lpstr>
      <vt:lpstr>Taxa de Cobertura Global: 104%  120%</vt:lpstr>
      <vt:lpstr>Taxa de Cobertura Global: 104%  120%</vt:lpstr>
      <vt:lpstr>Nº de consultas/ano: 4.326  5.191 (+20%)</vt:lpstr>
      <vt:lpstr>Apoio Social Extraordinário: 71.904€  101.385€ (+41%)</vt:lpstr>
      <vt:lpstr>Nº Refeições servidas pelo SASUP: 772.790  927.348 (+20%)</vt:lpstr>
      <vt:lpstr>Nº de camas disponíveis (diretas e mediadas): 1.059  1.280 (+21%)</vt:lpstr>
      <vt:lpstr>Satisfação do "cliente" (NPS): ??  ??</vt:lpstr>
      <vt:lpstr>INICIATIVAS 2019</vt:lpstr>
      <vt:lpstr>1. Implementar Processo de Serviços Alimentares Diferenciados</vt:lpstr>
      <vt:lpstr>2. Implementar Programa de Alojamento Temporário (Férias Letivas)</vt:lpstr>
      <vt:lpstr>3. Implementar Processo Transversal de Recursos Humanos</vt:lpstr>
      <vt:lpstr>4. Rever Processo de Controlo de Despesas Operacionais</vt:lpstr>
      <vt:lpstr>5. Implementar Processo de Marcação de Consulta Médica</vt:lpstr>
      <vt:lpstr>6. Implementar Processo de divulgação de serviços SASUP</vt:lpstr>
      <vt:lpstr>7. Rever Processo de Bolsa de Colaboradores</vt:lpstr>
      <vt:lpstr>8. Ampliação da rede de Snack-bares</vt:lpstr>
      <vt:lpstr>9. Melhoria da imagem e da qualidade das Unidades de Alimentação</vt:lpstr>
      <vt:lpstr>10. Implementar processo para angariação de camas</vt:lpstr>
      <vt:lpstr>11. Definir processo de medição da satisfação global do “cliente”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Ferreira</dc:creator>
  <cp:lastModifiedBy>André Soares</cp:lastModifiedBy>
  <cp:revision>1229</cp:revision>
  <cp:lastPrinted>2019-02-28T11:57:33Z</cp:lastPrinted>
  <dcterms:created xsi:type="dcterms:W3CDTF">2015-09-07T08:14:21Z</dcterms:created>
  <dcterms:modified xsi:type="dcterms:W3CDTF">2019-02-28T16:49:01Z</dcterms:modified>
</cp:coreProperties>
</file>