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81" r:id="rId3"/>
    <p:sldId id="282" r:id="rId4"/>
    <p:sldId id="283" r:id="rId5"/>
    <p:sldId id="285" r:id="rId6"/>
    <p:sldId id="286" r:id="rId7"/>
    <p:sldId id="284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0B403-ED8D-4795-918F-6610C547252E}" type="datetimeFigureOut">
              <a:rPr lang="pt-PT" smtClean="0"/>
              <a:t>20/06/2021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C6BB5-925D-405C-B8DF-B475C684BC0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87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6BB5-925D-405C-B8DF-B475C684BC01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4189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64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681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757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32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484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471F-94EE-4394-9480-265A3256113B}" type="datetime1">
              <a:rPr lang="pt-PT" smtClean="0"/>
              <a:t>20/06/2021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320F-7EE4-4EBC-AFE1-25D90A45DED0}" type="datetime1">
              <a:rPr lang="pt-PT" smtClean="0"/>
              <a:t>20/06/2021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1BEB9-83B5-4395-AD7B-17FDE83A3E9C}" type="datetime1">
              <a:rPr lang="pt-PT" smtClean="0"/>
              <a:t>20/06/2021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31F35-D76E-4D5E-8ADB-6D763B67B3CD}" type="datetime1">
              <a:rPr lang="pt-PT" smtClean="0"/>
              <a:t>20/06/2021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97315-9FF4-465C-8DE2-4AD29D211407}" type="datetime1">
              <a:rPr lang="pt-PT" smtClean="0"/>
              <a:t>20/06/2021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BD73-2075-4CA9-ABD2-E8A5F60A3E6F}" type="datetime1">
              <a:rPr lang="pt-PT" smtClean="0"/>
              <a:t>20/06/2021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59E0-9D25-48F3-A800-20243FBB7FB1}" type="datetime1">
              <a:rPr lang="pt-PT" smtClean="0"/>
              <a:t>20/06/2021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0E55-973A-4AFC-B5C8-3B247F9407F3}" type="datetime1">
              <a:rPr lang="pt-PT" smtClean="0"/>
              <a:t>20/06/2021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DC47-766C-4FDA-AA74-748803155767}" type="datetime1">
              <a:rPr lang="pt-PT" smtClean="0"/>
              <a:t>20/06/2021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D5AD-566A-4BB4-8353-4B3C4127A164}" type="datetime1">
              <a:rPr lang="pt-PT" smtClean="0"/>
              <a:t>20/06/2021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49F1BEAE-3275-4713-876A-EB180769D211}" type="datetime1">
              <a:rPr lang="pt-PT" smtClean="0"/>
              <a:t>20/06/2021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9E8274-DB91-4469-A3AF-D871B9413E24}" type="datetime1">
              <a:rPr lang="pt-PT" smtClean="0"/>
              <a:t>20/06/2021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pt-PT"/>
              <a:t>Alfredo Soeiro - U. Porto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z="1800" smtClean="0"/>
              <a:pPr/>
              <a:t>1</a:t>
            </a:fld>
            <a:endParaRPr lang="pt-PT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9005" y="1052736"/>
            <a:ext cx="7772400" cy="1975104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effectLst/>
              </a:rPr>
              <a:t>Changing assessment for an active learning in an Algebra course</a:t>
            </a:r>
            <a:r>
              <a:rPr lang="pt-PT" dirty="0">
                <a:effectLst/>
              </a:rPr>
              <a:t/>
            </a:r>
            <a:br>
              <a:rPr lang="pt-PT" dirty="0">
                <a:effectLst/>
              </a:rPr>
            </a:b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pt-PT" sz="3200" dirty="0" smtClean="0"/>
              <a:t>CNAPPES </a:t>
            </a:r>
            <a:r>
              <a:rPr lang="pt-PT" sz="3200" dirty="0"/>
              <a:t>2021</a:t>
            </a:r>
          </a:p>
          <a:p>
            <a:pPr algn="ctr"/>
            <a:r>
              <a:rPr lang="pt-PT" sz="2400" dirty="0" smtClean="0"/>
              <a:t>12 Julho </a:t>
            </a:r>
            <a:r>
              <a:rPr lang="pt-PT" sz="2400" dirty="0"/>
              <a:t>2021, </a:t>
            </a:r>
            <a:r>
              <a:rPr lang="pt-PT" sz="2400" dirty="0" err="1" smtClean="0"/>
              <a:t>UAveiro</a:t>
            </a:r>
            <a:r>
              <a:rPr lang="pt-PT" sz="2400" dirty="0" smtClean="0"/>
              <a:t>, </a:t>
            </a:r>
            <a:r>
              <a:rPr lang="pt-PT" sz="2400" dirty="0"/>
              <a:t>Portugal</a:t>
            </a:r>
          </a:p>
          <a:p>
            <a:pPr algn="ctr"/>
            <a:r>
              <a:rPr lang="pt-PT" sz="2400" dirty="0"/>
              <a:t>Alfredo </a:t>
            </a:r>
            <a:r>
              <a:rPr lang="pt-PT" sz="2400" dirty="0" smtClean="0"/>
              <a:t>Soeiro, Paula Milheiro e Rui Gonçalves</a:t>
            </a:r>
            <a:endParaRPr lang="pt-PT" sz="2400" dirty="0"/>
          </a:p>
          <a:p>
            <a:pPr algn="ctr"/>
            <a:endParaRPr lang="pt-P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639" y="-33333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1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12" y="620688"/>
            <a:ext cx="8229600" cy="80370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Description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2"/>
            <a:ext cx="8229600" cy="528031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3600" dirty="0" smtClean="0"/>
              <a:t>Civil </a:t>
            </a:r>
            <a:r>
              <a:rPr lang="en-US" sz="3600" dirty="0"/>
              <a:t>Engineering Integrated Master program. </a:t>
            </a:r>
            <a:endParaRPr lang="en-US" sz="3600" dirty="0" smtClean="0"/>
          </a:p>
          <a:p>
            <a:r>
              <a:rPr lang="en-US" sz="3600" dirty="0" smtClean="0"/>
              <a:t>3 </a:t>
            </a:r>
            <a:r>
              <a:rPr lang="en-US" sz="3600" dirty="0"/>
              <a:t>hours of theoretical classes </a:t>
            </a:r>
            <a:endParaRPr lang="en-US" sz="3600" dirty="0" smtClean="0"/>
          </a:p>
          <a:p>
            <a:r>
              <a:rPr lang="en-US" sz="3600" dirty="0" smtClean="0"/>
              <a:t>2 </a:t>
            </a:r>
            <a:r>
              <a:rPr lang="en-US" sz="3600" dirty="0"/>
              <a:t>hours of practical </a:t>
            </a:r>
            <a:r>
              <a:rPr lang="en-US" sz="3600" dirty="0" smtClean="0"/>
              <a:t>classes</a:t>
            </a:r>
          </a:p>
          <a:p>
            <a:r>
              <a:rPr lang="en-US" sz="3600" dirty="0" smtClean="0"/>
              <a:t>Usual Algebra </a:t>
            </a:r>
            <a:r>
              <a:rPr lang="en-US" sz="3600" dirty="0"/>
              <a:t>engineering </a:t>
            </a:r>
            <a:r>
              <a:rPr lang="en-US" sz="3600" dirty="0" smtClean="0"/>
              <a:t>courses</a:t>
            </a:r>
          </a:p>
          <a:p>
            <a:r>
              <a:rPr lang="en-US" sz="3600" dirty="0" smtClean="0"/>
              <a:t>2 </a:t>
            </a:r>
            <a:r>
              <a:rPr lang="en-US" sz="3600" dirty="0"/>
              <a:t>tests </a:t>
            </a:r>
            <a:r>
              <a:rPr lang="en-US" sz="3600" dirty="0" smtClean="0"/>
              <a:t> + exam </a:t>
            </a:r>
            <a:r>
              <a:rPr lang="en-US" sz="3600" dirty="0"/>
              <a:t>to improve </a:t>
            </a:r>
            <a:r>
              <a:rPr lang="en-US" sz="3600" dirty="0" smtClean="0"/>
              <a:t>(option)</a:t>
            </a:r>
          </a:p>
          <a:p>
            <a:r>
              <a:rPr lang="en-US" sz="3600" dirty="0" smtClean="0"/>
              <a:t>Success between </a:t>
            </a:r>
            <a:r>
              <a:rPr lang="en-US" sz="3600" dirty="0"/>
              <a:t>50% and 60%.  </a:t>
            </a:r>
            <a:endParaRPr lang="pt-PT" sz="3600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z="1800" smtClean="0"/>
              <a:pPr/>
              <a:t>2</a:t>
            </a:fld>
            <a:endParaRPr lang="en-US" sz="180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9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612" y="620688"/>
            <a:ext cx="8229600" cy="803706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Reasons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77926"/>
            <a:ext cx="8229600" cy="528031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3600" dirty="0" smtClean="0"/>
              <a:t>Low success rates</a:t>
            </a:r>
          </a:p>
          <a:p>
            <a:r>
              <a:rPr lang="en-US" sz="3600" dirty="0" smtClean="0"/>
              <a:t>Weeks with other </a:t>
            </a:r>
            <a:r>
              <a:rPr lang="en-US" sz="3600" dirty="0"/>
              <a:t>discipline </a:t>
            </a:r>
            <a:r>
              <a:rPr lang="en-US" sz="3600" dirty="0" smtClean="0"/>
              <a:t>tests</a:t>
            </a:r>
          </a:p>
          <a:p>
            <a:r>
              <a:rPr lang="en-US" sz="3600" dirty="0" smtClean="0"/>
              <a:t>Algebra </a:t>
            </a:r>
            <a:r>
              <a:rPr lang="en-US" sz="3600" dirty="0"/>
              <a:t>studies a secondary </a:t>
            </a:r>
            <a:r>
              <a:rPr lang="en-US" sz="3600" dirty="0" smtClean="0"/>
              <a:t>task</a:t>
            </a:r>
          </a:p>
          <a:p>
            <a:r>
              <a:rPr lang="en-US" sz="3600" dirty="0" smtClean="0"/>
              <a:t>Constructivist approach</a:t>
            </a:r>
          </a:p>
          <a:p>
            <a:r>
              <a:rPr lang="en-US" sz="3600" dirty="0" smtClean="0"/>
              <a:t>Ineffective </a:t>
            </a:r>
            <a:r>
              <a:rPr lang="en-US" sz="3600" dirty="0"/>
              <a:t>learning of previous </a:t>
            </a:r>
            <a:r>
              <a:rPr lang="en-US" sz="3600" dirty="0" smtClean="0"/>
              <a:t>subjects</a:t>
            </a:r>
          </a:p>
          <a:p>
            <a:r>
              <a:rPr lang="en-US" sz="3600" dirty="0" smtClean="0"/>
              <a:t>Permanent </a:t>
            </a:r>
            <a:r>
              <a:rPr lang="en-US" sz="3600" dirty="0"/>
              <a:t>divorce from following </a:t>
            </a:r>
            <a:r>
              <a:rPr lang="en-US" sz="3600" dirty="0" smtClean="0"/>
              <a:t>subjects</a:t>
            </a:r>
            <a:endParaRPr lang="pt-PT" sz="3600" dirty="0"/>
          </a:p>
          <a:p>
            <a:pPr marL="68580" indent="0">
              <a:buNone/>
            </a:pPr>
            <a:endParaRPr lang="pt-PT" sz="3200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z="1600" smtClean="0"/>
              <a:pPr/>
              <a:t>3</a:t>
            </a:fld>
            <a:endParaRPr lang="en-US" sz="160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0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692306"/>
            <a:ext cx="8229600" cy="80370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Change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2"/>
            <a:ext cx="8229600" cy="528031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3200" dirty="0"/>
              <a:t> </a:t>
            </a:r>
            <a:r>
              <a:rPr lang="en-US" sz="3600" dirty="0" smtClean="0"/>
              <a:t>Innovate assessment </a:t>
            </a:r>
          </a:p>
          <a:p>
            <a:r>
              <a:rPr lang="en-US" sz="3600" dirty="0" smtClean="0"/>
              <a:t>Engaging students </a:t>
            </a:r>
            <a:r>
              <a:rPr lang="en-US" sz="3600" dirty="0"/>
              <a:t>along </a:t>
            </a:r>
            <a:r>
              <a:rPr lang="en-US" sz="3600" dirty="0" smtClean="0"/>
              <a:t>semester</a:t>
            </a:r>
          </a:p>
          <a:p>
            <a:r>
              <a:rPr lang="en-US" sz="3600" dirty="0" smtClean="0"/>
              <a:t>Additional 15</a:t>
            </a:r>
            <a:r>
              <a:rPr lang="en-US" sz="3600" dirty="0"/>
              <a:t>% of </a:t>
            </a:r>
            <a:r>
              <a:rPr lang="en-US" sz="3600" dirty="0" smtClean="0"/>
              <a:t>final grade</a:t>
            </a:r>
          </a:p>
          <a:p>
            <a:r>
              <a:rPr lang="en-US" sz="3600" dirty="0" smtClean="0"/>
              <a:t>At least 2 problems</a:t>
            </a:r>
          </a:p>
          <a:p>
            <a:r>
              <a:rPr lang="en-US" sz="3600" dirty="0" smtClean="0"/>
              <a:t>Students called </a:t>
            </a:r>
            <a:r>
              <a:rPr lang="en-US" sz="3600"/>
              <a:t>randomly </a:t>
            </a:r>
            <a:endParaRPr lang="en-US" sz="3600" smtClean="0"/>
          </a:p>
          <a:p>
            <a:r>
              <a:rPr lang="en-US" sz="3600" smtClean="0"/>
              <a:t>Solve </a:t>
            </a:r>
            <a:r>
              <a:rPr lang="en-US" sz="3600" dirty="0"/>
              <a:t>on the board </a:t>
            </a:r>
            <a:r>
              <a:rPr lang="en-US" sz="3600" dirty="0" smtClean="0"/>
              <a:t>problems assigned</a:t>
            </a:r>
          </a:p>
          <a:p>
            <a:r>
              <a:rPr lang="en-US" sz="3600" dirty="0" smtClean="0"/>
              <a:t>4 </a:t>
            </a:r>
            <a:r>
              <a:rPr lang="en-US" sz="3600" dirty="0"/>
              <a:t>questions </a:t>
            </a:r>
            <a:r>
              <a:rPr lang="en-US" sz="3600" dirty="0" smtClean="0"/>
              <a:t>theoretical  </a:t>
            </a:r>
            <a:r>
              <a:rPr lang="en-US" sz="3200" dirty="0"/>
              <a:t> </a:t>
            </a:r>
            <a:endParaRPr lang="pt-PT" sz="3200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z="1600" smtClean="0"/>
              <a:pPr/>
              <a:t>4</a:t>
            </a:fld>
            <a:endParaRPr lang="en-US" sz="160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0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612" y="548680"/>
            <a:ext cx="8229600" cy="803706"/>
          </a:xfrm>
        </p:spPr>
        <p:txBody>
          <a:bodyPr>
            <a:noAutofit/>
          </a:bodyPr>
          <a:lstStyle/>
          <a:p>
            <a:pPr algn="ctr"/>
            <a:r>
              <a:rPr lang="en-US" sz="4800" smtClean="0"/>
              <a:t>Intended Benefits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612" y="1352386"/>
            <a:ext cx="8229600" cy="528031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3200" dirty="0"/>
              <a:t> </a:t>
            </a:r>
            <a:r>
              <a:rPr lang="en-US" sz="3600" dirty="0" smtClean="0"/>
              <a:t>Detection of difficulties</a:t>
            </a:r>
          </a:p>
          <a:p>
            <a:r>
              <a:rPr lang="en-US" sz="3600" dirty="0" smtClean="0"/>
              <a:t>Understanding </a:t>
            </a:r>
            <a:r>
              <a:rPr lang="en-US" sz="3600" dirty="0"/>
              <a:t>problems of </a:t>
            </a:r>
            <a:r>
              <a:rPr lang="en-US" sz="3600" dirty="0" smtClean="0"/>
              <a:t>students</a:t>
            </a:r>
          </a:p>
          <a:p>
            <a:r>
              <a:rPr lang="en-US" sz="3600" dirty="0" smtClean="0"/>
              <a:t>Motivate </a:t>
            </a:r>
            <a:r>
              <a:rPr lang="en-US" sz="3600" dirty="0"/>
              <a:t>students to be </a:t>
            </a:r>
            <a:r>
              <a:rPr lang="en-US" sz="3600" dirty="0" smtClean="0"/>
              <a:t>prepared</a:t>
            </a:r>
          </a:p>
          <a:p>
            <a:r>
              <a:rPr lang="en-US" sz="3600" dirty="0" smtClean="0"/>
              <a:t>Value work </a:t>
            </a:r>
            <a:r>
              <a:rPr lang="en-US" sz="3600" dirty="0"/>
              <a:t>done along </a:t>
            </a:r>
            <a:r>
              <a:rPr lang="en-US" sz="3600" dirty="0" smtClean="0"/>
              <a:t>semester </a:t>
            </a:r>
          </a:p>
          <a:p>
            <a:r>
              <a:rPr lang="pt-PT" sz="3600" dirty="0" err="1" smtClean="0"/>
              <a:t>Keep</a:t>
            </a:r>
            <a:r>
              <a:rPr lang="pt-PT" sz="3600" dirty="0" smtClean="0"/>
              <a:t> </a:t>
            </a:r>
            <a:r>
              <a:rPr lang="pt-PT" sz="3600" dirty="0" err="1" smtClean="0"/>
              <a:t>up</a:t>
            </a:r>
            <a:r>
              <a:rPr lang="pt-PT" sz="3600" dirty="0" smtClean="0"/>
              <a:t> </a:t>
            </a:r>
            <a:r>
              <a:rPr lang="pt-PT" sz="3600" dirty="0" err="1" smtClean="0"/>
              <a:t>with</a:t>
            </a:r>
            <a:r>
              <a:rPr lang="pt-PT" sz="3600" dirty="0" smtClean="0"/>
              <a:t> </a:t>
            </a:r>
            <a:r>
              <a:rPr lang="pt-PT" sz="3600" dirty="0" err="1" smtClean="0"/>
              <a:t>new</a:t>
            </a:r>
            <a:r>
              <a:rPr lang="pt-PT" sz="3600" dirty="0" smtClean="0"/>
              <a:t> </a:t>
            </a:r>
            <a:r>
              <a:rPr lang="pt-PT" sz="3600" dirty="0" err="1" smtClean="0"/>
              <a:t>subjects</a:t>
            </a:r>
            <a:endParaRPr lang="pt-PT" sz="3600" dirty="0"/>
          </a:p>
          <a:p>
            <a:r>
              <a:rPr lang="en-US" sz="3600" dirty="0" smtClean="0"/>
              <a:t>Formative assessment</a:t>
            </a:r>
            <a:endParaRPr lang="pt-PT" sz="3600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z="1600" smtClean="0"/>
              <a:pPr/>
              <a:t>5</a:t>
            </a:fld>
            <a:endParaRPr lang="en-US" sz="160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84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70501"/>
            <a:ext cx="7772400" cy="914400"/>
          </a:xfrm>
        </p:spPr>
        <p:txBody>
          <a:bodyPr/>
          <a:lstStyle/>
          <a:p>
            <a:pPr algn="ctr"/>
            <a:r>
              <a:rPr lang="pt-PT" sz="4400" dirty="0" err="1" smtClean="0"/>
              <a:t>Results</a:t>
            </a:r>
            <a:r>
              <a:rPr lang="pt-PT" sz="4400" dirty="0" smtClean="0"/>
              <a:t> </a:t>
            </a:r>
            <a:endParaRPr lang="pt-PT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83560"/>
            <a:ext cx="8280920" cy="4572000"/>
          </a:xfrm>
        </p:spPr>
        <p:txBody>
          <a:bodyPr>
            <a:normAutofit fontScale="92500"/>
          </a:bodyPr>
          <a:lstStyle/>
          <a:p>
            <a:r>
              <a:rPr lang="pt-PT" sz="4000" dirty="0" smtClean="0">
                <a:solidFill>
                  <a:schemeClr val="tx2"/>
                </a:solidFill>
              </a:rPr>
              <a:t>19/20 - 67 </a:t>
            </a:r>
            <a:r>
              <a:rPr lang="pt-PT" sz="4000" dirty="0" err="1" smtClean="0">
                <a:solidFill>
                  <a:schemeClr val="tx2"/>
                </a:solidFill>
              </a:rPr>
              <a:t>students</a:t>
            </a:r>
            <a:r>
              <a:rPr lang="pt-PT" sz="4000" dirty="0" smtClean="0">
                <a:solidFill>
                  <a:schemeClr val="tx2"/>
                </a:solidFill>
              </a:rPr>
              <a:t>; </a:t>
            </a:r>
            <a:r>
              <a:rPr lang="pt-PT" sz="4000" dirty="0" err="1" smtClean="0">
                <a:solidFill>
                  <a:schemeClr val="tx2"/>
                </a:solidFill>
              </a:rPr>
              <a:t>average</a:t>
            </a:r>
            <a:r>
              <a:rPr lang="pt-PT" sz="4000" dirty="0" smtClean="0">
                <a:solidFill>
                  <a:schemeClr val="tx2"/>
                </a:solidFill>
              </a:rPr>
              <a:t> 11,2v</a:t>
            </a:r>
            <a:r>
              <a:rPr lang="pt-PT" sz="4000" dirty="0" smtClean="0"/>
              <a:t> </a:t>
            </a:r>
          </a:p>
          <a:p>
            <a:r>
              <a:rPr lang="pt-PT" sz="4000" dirty="0" smtClean="0">
                <a:solidFill>
                  <a:srgbClr val="FFFF00"/>
                </a:solidFill>
              </a:rPr>
              <a:t>20/21 - 72 </a:t>
            </a:r>
            <a:r>
              <a:rPr lang="pt-PT" sz="4000" dirty="0" err="1" smtClean="0">
                <a:solidFill>
                  <a:srgbClr val="FFFF00"/>
                </a:solidFill>
              </a:rPr>
              <a:t>students</a:t>
            </a:r>
            <a:r>
              <a:rPr lang="pt-PT" sz="4000" dirty="0" smtClean="0">
                <a:solidFill>
                  <a:srgbClr val="FFFF00"/>
                </a:solidFill>
              </a:rPr>
              <a:t>; </a:t>
            </a:r>
            <a:r>
              <a:rPr lang="pt-PT" sz="4000" dirty="0" err="1" smtClean="0">
                <a:solidFill>
                  <a:srgbClr val="FFFF00"/>
                </a:solidFill>
              </a:rPr>
              <a:t>average</a:t>
            </a:r>
            <a:r>
              <a:rPr lang="pt-PT" sz="4000" dirty="0" smtClean="0">
                <a:solidFill>
                  <a:srgbClr val="FFFF00"/>
                </a:solidFill>
              </a:rPr>
              <a:t> 11,9v</a:t>
            </a:r>
            <a:r>
              <a:rPr lang="pt-PT" sz="4000" dirty="0" smtClean="0"/>
              <a:t> </a:t>
            </a:r>
          </a:p>
          <a:p>
            <a:r>
              <a:rPr lang="pt-PT" sz="4000" dirty="0" smtClean="0">
                <a:solidFill>
                  <a:schemeClr val="tx2"/>
                </a:solidFill>
              </a:rPr>
              <a:t>19/20 - 67 out </a:t>
            </a:r>
            <a:r>
              <a:rPr lang="pt-PT" sz="4000" dirty="0" err="1" smtClean="0">
                <a:solidFill>
                  <a:schemeClr val="tx2"/>
                </a:solidFill>
              </a:rPr>
              <a:t>of</a:t>
            </a:r>
            <a:r>
              <a:rPr lang="pt-PT" sz="4000" dirty="0" smtClean="0">
                <a:solidFill>
                  <a:schemeClr val="tx2"/>
                </a:solidFill>
              </a:rPr>
              <a:t> 123 </a:t>
            </a:r>
            <a:r>
              <a:rPr lang="pt-PT" sz="4000" dirty="0" err="1" smtClean="0">
                <a:solidFill>
                  <a:schemeClr val="tx2"/>
                </a:solidFill>
              </a:rPr>
              <a:t>approved</a:t>
            </a:r>
            <a:r>
              <a:rPr lang="pt-PT" sz="4000" dirty="0" smtClean="0">
                <a:solidFill>
                  <a:schemeClr val="tx2"/>
                </a:solidFill>
              </a:rPr>
              <a:t> - 54%</a:t>
            </a:r>
          </a:p>
          <a:p>
            <a:r>
              <a:rPr lang="pt-PT" sz="4000" dirty="0" smtClean="0">
                <a:solidFill>
                  <a:srgbClr val="FFFF00"/>
                </a:solidFill>
              </a:rPr>
              <a:t>20/21 - 72 out </a:t>
            </a:r>
            <a:r>
              <a:rPr lang="pt-PT" sz="4000" dirty="0" err="1" smtClean="0">
                <a:solidFill>
                  <a:srgbClr val="FFFF00"/>
                </a:solidFill>
              </a:rPr>
              <a:t>of</a:t>
            </a:r>
            <a:r>
              <a:rPr lang="pt-PT" sz="4000" dirty="0" smtClean="0">
                <a:solidFill>
                  <a:srgbClr val="FFFF00"/>
                </a:solidFill>
              </a:rPr>
              <a:t> 128 </a:t>
            </a:r>
            <a:r>
              <a:rPr lang="pt-PT" sz="4000" dirty="0" err="1" smtClean="0">
                <a:solidFill>
                  <a:srgbClr val="FFFF00"/>
                </a:solidFill>
              </a:rPr>
              <a:t>approved</a:t>
            </a:r>
            <a:r>
              <a:rPr lang="pt-PT" sz="4000" dirty="0" smtClean="0">
                <a:solidFill>
                  <a:srgbClr val="FFFF00"/>
                </a:solidFill>
              </a:rPr>
              <a:t>- 56%</a:t>
            </a:r>
          </a:p>
          <a:p>
            <a:r>
              <a:rPr lang="pt-PT" sz="4000" dirty="0" smtClean="0">
                <a:solidFill>
                  <a:schemeClr val="tx2"/>
                </a:solidFill>
              </a:rPr>
              <a:t>19/20 </a:t>
            </a:r>
            <a:r>
              <a:rPr lang="en-150" sz="4000" dirty="0" smtClean="0">
                <a:solidFill>
                  <a:schemeClr val="tx2"/>
                </a:solidFill>
              </a:rPr>
              <a:t>–</a:t>
            </a:r>
            <a:r>
              <a:rPr lang="pt-PT" sz="4000" dirty="0" smtClean="0">
                <a:solidFill>
                  <a:schemeClr val="tx2"/>
                </a:solidFill>
              </a:rPr>
              <a:t> 1st exam 37/123 </a:t>
            </a:r>
            <a:r>
              <a:rPr lang="pt-PT" sz="4000" dirty="0" err="1" smtClean="0">
                <a:solidFill>
                  <a:schemeClr val="tx2"/>
                </a:solidFill>
              </a:rPr>
              <a:t>approved</a:t>
            </a:r>
            <a:r>
              <a:rPr lang="pt-PT" sz="4000" dirty="0" smtClean="0">
                <a:solidFill>
                  <a:schemeClr val="tx2"/>
                </a:solidFill>
              </a:rPr>
              <a:t> </a:t>
            </a:r>
            <a:r>
              <a:rPr lang="en-150" sz="4000" dirty="0" smtClean="0">
                <a:solidFill>
                  <a:schemeClr val="tx2"/>
                </a:solidFill>
              </a:rPr>
              <a:t>–</a:t>
            </a:r>
            <a:r>
              <a:rPr lang="pt-PT" sz="4000" dirty="0" smtClean="0">
                <a:solidFill>
                  <a:schemeClr val="tx2"/>
                </a:solidFill>
              </a:rPr>
              <a:t> 30%</a:t>
            </a:r>
          </a:p>
          <a:p>
            <a:r>
              <a:rPr lang="pt-PT" sz="4000" dirty="0" smtClean="0">
                <a:solidFill>
                  <a:srgbClr val="FFFF00"/>
                </a:solidFill>
              </a:rPr>
              <a:t>20/21 </a:t>
            </a:r>
            <a:r>
              <a:rPr lang="en-150" sz="4000" dirty="0" smtClean="0">
                <a:solidFill>
                  <a:srgbClr val="FFFF00"/>
                </a:solidFill>
              </a:rPr>
              <a:t>–</a:t>
            </a:r>
            <a:r>
              <a:rPr lang="pt-PT" sz="4000" dirty="0" smtClean="0">
                <a:solidFill>
                  <a:srgbClr val="FFFF00"/>
                </a:solidFill>
              </a:rPr>
              <a:t> 1st exam 46/128 </a:t>
            </a:r>
            <a:r>
              <a:rPr lang="pt-PT" sz="4000" dirty="0" err="1" smtClean="0">
                <a:solidFill>
                  <a:srgbClr val="FFFF00"/>
                </a:solidFill>
              </a:rPr>
              <a:t>approved</a:t>
            </a:r>
            <a:r>
              <a:rPr lang="pt-PT" sz="4000" dirty="0" smtClean="0">
                <a:solidFill>
                  <a:srgbClr val="FFFF00"/>
                </a:solidFill>
              </a:rPr>
              <a:t> </a:t>
            </a:r>
            <a:r>
              <a:rPr lang="en-150" sz="4000" dirty="0" smtClean="0">
                <a:solidFill>
                  <a:srgbClr val="FFFF00"/>
                </a:solidFill>
              </a:rPr>
              <a:t>–</a:t>
            </a:r>
            <a:r>
              <a:rPr lang="pt-PT" sz="4000" dirty="0" smtClean="0">
                <a:solidFill>
                  <a:srgbClr val="FFFF00"/>
                </a:solidFill>
              </a:rPr>
              <a:t> 36%</a:t>
            </a:r>
            <a:endParaRPr lang="pt-PT" sz="4000" dirty="0" smtClean="0"/>
          </a:p>
          <a:p>
            <a:endParaRPr lang="pt-PT" sz="4000" dirty="0" smtClean="0"/>
          </a:p>
          <a:p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z="1600" smtClean="0"/>
              <a:t>6</a:t>
            </a:fld>
            <a:endParaRPr lang="pt-PT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524953"/>
            <a:ext cx="8229600" cy="803706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Comments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3"/>
            <a:ext cx="8229600" cy="466890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3200" dirty="0" smtClean="0"/>
              <a:t>No statistical significant change in terms of approved students vs. evaluated students (+2%)</a:t>
            </a:r>
          </a:p>
          <a:p>
            <a:r>
              <a:rPr lang="en-US" sz="3200" dirty="0" smtClean="0"/>
              <a:t>Improved average grades of 3% (0,7v)</a:t>
            </a:r>
          </a:p>
          <a:p>
            <a:r>
              <a:rPr lang="en-US" sz="3200" dirty="0" smtClean="0"/>
              <a:t>Better prepared for </a:t>
            </a:r>
            <a:r>
              <a:rPr lang="en-US" sz="3200" smtClean="0"/>
              <a:t>first </a:t>
            </a:r>
            <a:r>
              <a:rPr lang="en-US" sz="3200" smtClean="0"/>
              <a:t>exam (+6%)</a:t>
            </a:r>
            <a:endParaRPr lang="en-US" sz="3200" dirty="0" smtClean="0"/>
          </a:p>
          <a:p>
            <a:r>
              <a:rPr lang="en-US" sz="3200" dirty="0" smtClean="0"/>
              <a:t>Year </a:t>
            </a:r>
            <a:r>
              <a:rPr lang="en-US" sz="3200" dirty="0"/>
              <a:t>within a pandemic </a:t>
            </a:r>
            <a:r>
              <a:rPr lang="en-US" sz="3200" dirty="0" smtClean="0"/>
              <a:t>scenario</a:t>
            </a:r>
          </a:p>
          <a:p>
            <a:r>
              <a:rPr lang="en-US" sz="3200" dirty="0" smtClean="0"/>
              <a:t>Teacher </a:t>
            </a:r>
            <a:r>
              <a:rPr lang="en-US" sz="3200" dirty="0"/>
              <a:t>– student </a:t>
            </a:r>
            <a:r>
              <a:rPr lang="en-US" sz="3200" dirty="0" smtClean="0"/>
              <a:t>interaction was </a:t>
            </a:r>
            <a:r>
              <a:rPr lang="en-US" sz="3200" dirty="0"/>
              <a:t>virtual in </a:t>
            </a:r>
            <a:r>
              <a:rPr lang="en-US" sz="3200" dirty="0" smtClean="0"/>
              <a:t>theoretical classes</a:t>
            </a:r>
            <a:endParaRPr lang="en-US" sz="3200" dirty="0"/>
          </a:p>
          <a:p>
            <a:r>
              <a:rPr lang="en-US" sz="3200" dirty="0" smtClean="0"/>
              <a:t>Global results, including those that were repeating class, were similar in the two years</a:t>
            </a:r>
            <a:endParaRPr lang="pt-PT" sz="3200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z="1600" smtClean="0"/>
              <a:pPr/>
              <a:t>7</a:t>
            </a:fld>
            <a:endParaRPr lang="en-US" sz="1600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endParaRPr lang="pt-PT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99" y="0"/>
            <a:ext cx="1243170" cy="43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2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708</TotalTime>
  <Words>178</Words>
  <Application>Microsoft Office PowerPoint</Application>
  <PresentationFormat>On-screen Show (4:3)</PresentationFormat>
  <Paragraphs>90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Consolas</vt:lpstr>
      <vt:lpstr>Corbel</vt:lpstr>
      <vt:lpstr>Wingdings</vt:lpstr>
      <vt:lpstr>Wingdings 2</vt:lpstr>
      <vt:lpstr>Wingdings 3</vt:lpstr>
      <vt:lpstr>Metro</vt:lpstr>
      <vt:lpstr>Changing assessment for an active learning in an Algebra course </vt:lpstr>
      <vt:lpstr>Description</vt:lpstr>
      <vt:lpstr>Reasons</vt:lpstr>
      <vt:lpstr>Change</vt:lpstr>
      <vt:lpstr>Intended Benefits</vt:lpstr>
      <vt:lpstr>Results </vt:lpstr>
      <vt:lpstr>Comments</vt:lpstr>
    </vt:vector>
  </TitlesOfParts>
  <Company>FEUP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educativos abertos (OER) e as possibilidades por explorar</dc:title>
  <dc:creator>CICA</dc:creator>
  <cp:lastModifiedBy>Alfredo Soeiro</cp:lastModifiedBy>
  <cp:revision>90</cp:revision>
  <dcterms:created xsi:type="dcterms:W3CDTF">2014-07-01T15:04:28Z</dcterms:created>
  <dcterms:modified xsi:type="dcterms:W3CDTF">2021-06-20T16:13:35Z</dcterms:modified>
</cp:coreProperties>
</file>