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33" r:id="rId2"/>
    <p:sldId id="339" r:id="rId3"/>
    <p:sldId id="346" r:id="rId4"/>
    <p:sldId id="348" r:id="rId5"/>
    <p:sldId id="353" r:id="rId6"/>
    <p:sldId id="354" r:id="rId7"/>
    <p:sldId id="355" r:id="rId8"/>
    <p:sldId id="369" r:id="rId9"/>
    <p:sldId id="371" r:id="rId10"/>
    <p:sldId id="372" r:id="rId11"/>
    <p:sldId id="373" r:id="rId12"/>
    <p:sldId id="362" r:id="rId13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F5494"/>
    <a:srgbClr val="2D5EC1"/>
    <a:srgbClr val="FFD624"/>
    <a:srgbClr val="3166CF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3089"/>
  </p:normalViewPr>
  <p:slideViewPr>
    <p:cSldViewPr>
      <p:cViewPr varScale="1">
        <p:scale>
          <a:sx n="68" d="100"/>
          <a:sy n="68" d="100"/>
        </p:scale>
        <p:origin x="17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42742-3276-394C-9A76-73725094CA2C}" type="doc">
      <dgm:prSet loTypeId="urn:microsoft.com/office/officeart/2005/8/layout/arrow5" loCatId="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CC7EF1-E26B-1549-A3EE-6547ED50E345}">
      <dgm:prSet phldrT="[Text]"/>
      <dgm:spPr/>
      <dgm:t>
        <a:bodyPr/>
        <a:lstStyle/>
        <a:p>
          <a:r>
            <a:rPr lang="en-US" dirty="0" smtClean="0"/>
            <a:t>Learning Outcomes</a:t>
          </a:r>
          <a:endParaRPr lang="en-US" dirty="0"/>
        </a:p>
      </dgm:t>
    </dgm:pt>
    <dgm:pt modelId="{BC4AD0EA-3375-3541-8F14-71739AAD9775}" type="parTrans" cxnId="{AD4FA545-66E8-D244-B847-F8B458F31F69}">
      <dgm:prSet/>
      <dgm:spPr/>
      <dgm:t>
        <a:bodyPr/>
        <a:lstStyle/>
        <a:p>
          <a:endParaRPr lang="en-US"/>
        </a:p>
      </dgm:t>
    </dgm:pt>
    <dgm:pt modelId="{82967FAE-2DB5-274F-942B-E83818FCBD5B}" type="sibTrans" cxnId="{AD4FA545-66E8-D244-B847-F8B458F31F69}">
      <dgm:prSet/>
      <dgm:spPr/>
      <dgm:t>
        <a:bodyPr/>
        <a:lstStyle/>
        <a:p>
          <a:endParaRPr lang="en-US"/>
        </a:p>
      </dgm:t>
    </dgm:pt>
    <dgm:pt modelId="{5ECB0DFD-E1CA-C340-8834-9D56C1EB2657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4E6ABB5C-B3D7-104A-9F48-E1D38671E53F}" type="parTrans" cxnId="{8462329E-D398-BD4C-8F9B-31F1EC92241C}">
      <dgm:prSet/>
      <dgm:spPr/>
      <dgm:t>
        <a:bodyPr/>
        <a:lstStyle/>
        <a:p>
          <a:endParaRPr lang="en-US"/>
        </a:p>
      </dgm:t>
    </dgm:pt>
    <dgm:pt modelId="{B0BE56B4-2DBA-F142-9B81-0D16F29CD6BA}" type="sibTrans" cxnId="{8462329E-D398-BD4C-8F9B-31F1EC92241C}">
      <dgm:prSet/>
      <dgm:spPr/>
      <dgm:t>
        <a:bodyPr/>
        <a:lstStyle/>
        <a:p>
          <a:endParaRPr lang="en-US"/>
        </a:p>
      </dgm:t>
    </dgm:pt>
    <dgm:pt modelId="{2D97F2B6-40BC-EF4B-8A0B-FAE346CD5AF3}" type="pres">
      <dgm:prSet presAssocID="{F5E42742-3276-394C-9A76-73725094C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7DA303-41DE-EC40-BA1C-CF64B4C4DA41}" type="pres">
      <dgm:prSet presAssocID="{B4CC7EF1-E26B-1549-A3EE-6547ED50E34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4AFA1-816B-234F-B94F-2BC86C53BAC3}" type="pres">
      <dgm:prSet presAssocID="{5ECB0DFD-E1CA-C340-8834-9D56C1EB2657}" presName="arrow" presStyleLbl="node1" presStyleIdx="1" presStyleCnt="2" custRadScaleRad="14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2329E-D398-BD4C-8F9B-31F1EC92241C}" srcId="{F5E42742-3276-394C-9A76-73725094CA2C}" destId="{5ECB0DFD-E1CA-C340-8834-9D56C1EB2657}" srcOrd="1" destOrd="0" parTransId="{4E6ABB5C-B3D7-104A-9F48-E1D38671E53F}" sibTransId="{B0BE56B4-2DBA-F142-9B81-0D16F29CD6BA}"/>
    <dgm:cxn modelId="{130C7CA2-A17B-44BF-837A-93A4DBEDF8AE}" type="presOf" srcId="{B4CC7EF1-E26B-1549-A3EE-6547ED50E345}" destId="{897DA303-41DE-EC40-BA1C-CF64B4C4DA41}" srcOrd="0" destOrd="0" presId="urn:microsoft.com/office/officeart/2005/8/layout/arrow5"/>
    <dgm:cxn modelId="{1248E1F8-81DA-4BF0-91FC-C1BE971D941F}" type="presOf" srcId="{F5E42742-3276-394C-9A76-73725094CA2C}" destId="{2D97F2B6-40BC-EF4B-8A0B-FAE346CD5AF3}" srcOrd="0" destOrd="0" presId="urn:microsoft.com/office/officeart/2005/8/layout/arrow5"/>
    <dgm:cxn modelId="{6F172FD2-F3AF-4082-A8C0-3B3DEAC84FBD}" type="presOf" srcId="{5ECB0DFD-E1CA-C340-8834-9D56C1EB2657}" destId="{F534AFA1-816B-234F-B94F-2BC86C53BAC3}" srcOrd="0" destOrd="0" presId="urn:microsoft.com/office/officeart/2005/8/layout/arrow5"/>
    <dgm:cxn modelId="{AD4FA545-66E8-D244-B847-F8B458F31F69}" srcId="{F5E42742-3276-394C-9A76-73725094CA2C}" destId="{B4CC7EF1-E26B-1549-A3EE-6547ED50E345}" srcOrd="0" destOrd="0" parTransId="{BC4AD0EA-3375-3541-8F14-71739AAD9775}" sibTransId="{82967FAE-2DB5-274F-942B-E83818FCBD5B}"/>
    <dgm:cxn modelId="{6C2D1D73-3C98-4FBF-85A7-BB4E6425EBE4}" type="presParOf" srcId="{2D97F2B6-40BC-EF4B-8A0B-FAE346CD5AF3}" destId="{897DA303-41DE-EC40-BA1C-CF64B4C4DA41}" srcOrd="0" destOrd="0" presId="urn:microsoft.com/office/officeart/2005/8/layout/arrow5"/>
    <dgm:cxn modelId="{122CCA26-094D-44C0-8AFF-D584BF66F242}" type="presParOf" srcId="{2D97F2B6-40BC-EF4B-8A0B-FAE346CD5AF3}" destId="{F534AFA1-816B-234F-B94F-2BC86C53BAC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A303-41DE-EC40-BA1C-CF64B4C4DA41}">
      <dsp:nvSpPr>
        <dsp:cNvPr id="0" name=""/>
        <dsp:cNvSpPr/>
      </dsp:nvSpPr>
      <dsp:spPr>
        <a:xfrm rot="16200000">
          <a:off x="431" y="568374"/>
          <a:ext cx="3792438" cy="37924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Learning Outcomes</a:t>
          </a:r>
          <a:endParaRPr lang="en-US" sz="3400" kern="1200" dirty="0"/>
        </a:p>
      </dsp:txBody>
      <dsp:txXfrm rot="5400000">
        <a:off x="431" y="1516483"/>
        <a:ext cx="3128761" cy="1896219"/>
      </dsp:txXfrm>
    </dsp:sp>
    <dsp:sp modelId="{F534AFA1-816B-234F-B94F-2BC86C53BAC3}">
      <dsp:nvSpPr>
        <dsp:cNvPr id="0" name=""/>
        <dsp:cNvSpPr/>
      </dsp:nvSpPr>
      <dsp:spPr>
        <a:xfrm rot="5400000">
          <a:off x="4037111" y="568374"/>
          <a:ext cx="3792438" cy="37924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Assessment</a:t>
          </a:r>
          <a:endParaRPr lang="en-US" sz="3400" kern="1200" dirty="0"/>
        </a:p>
      </dsp:txBody>
      <dsp:txXfrm rot="-5400000">
        <a:off x="4700788" y="1516484"/>
        <a:ext cx="3128761" cy="1896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C1365372-2899-45AE-8BD5-8CF6EA3EE4A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5711F123-080F-45DC-BD5A-AF29218DA5A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fld id="{ED8EA63E-F1E3-45AC-8445-5CB3CD188353}" type="slidenum">
              <a:rPr lang="en-GB" altLang="en-US" smtClean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1</a:t>
            </a:fld>
            <a:endParaRPr lang="en-GB" altLang="en-US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fld id="{CB6CFF48-68C8-467B-B4D4-38A93EF7E11D}" type="slidenum">
              <a:rPr lang="en-GB" altLang="x-none" smtClean="0">
                <a:solidFill>
                  <a:schemeClr val="tx1"/>
                </a:solidFill>
                <a:latin typeface="Arial" charset="0"/>
              </a:rPr>
              <a:pPr>
                <a:defRPr/>
              </a:pPr>
              <a:t>2</a:t>
            </a:fld>
            <a:endParaRPr lang="en-GB" altLang="x-none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47CEC-A329-E141-8D4E-919E615536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5250C65C-9556-43D9-8A9F-05986FB3B2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92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44D91-E9A2-4D4F-A654-1F32E5B700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86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58876-4702-4B89-B0E8-3637A6F4D6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7138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24750" cy="63087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7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AB4A6-4799-4984-8CF2-A1762ED0EC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2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7296E-F84A-4A1A-8ECB-0F9DCDC223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8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78F24-CB2F-44F7-BED1-24496F94EF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69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8EA97-B9E9-45E3-8C63-477B50BE4D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12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F249-4A63-4471-9673-61A821D2D3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161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31358-A6BA-4276-ADA0-F1A8372B3D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105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A5715-5920-410E-8885-AC439356D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73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E5557-492A-4A1F-9B03-66E4699B4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7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CB8C8D0-88C8-4DB3-A22E-349FB8A8B54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altLang="en-US" sz="18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8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anose="020B0600070205080204" pitchFamily="34" charset="-128"/>
          <a:cs typeface="MS PGothic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  <a:cs typeface="MS PGothic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724" r="27539" b="30660"/>
          <a:stretch/>
        </p:blipFill>
        <p:spPr>
          <a:xfrm>
            <a:off x="1473529" y="369332"/>
            <a:ext cx="5940152" cy="6163256"/>
          </a:xfrm>
        </p:spPr>
      </p:pic>
    </p:spTree>
    <p:extLst>
      <p:ext uri="{BB962C8B-B14F-4D97-AF65-F5344CB8AC3E}">
        <p14:creationId xmlns:p14="http://schemas.microsoft.com/office/powerpoint/2010/main" val="1120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6" y="116632"/>
            <a:ext cx="889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Example from CALOHEE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58373"/>
              </p:ext>
            </p:extLst>
          </p:nvPr>
        </p:nvGraphicFramePr>
        <p:xfrm>
          <a:off x="311060" y="1412776"/>
          <a:ext cx="7886700" cy="2615012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5399765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61329184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1784287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31458224"/>
                    </a:ext>
                  </a:extLst>
                </a:gridCol>
              </a:tblGrid>
              <a:tr h="2425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Dimension 6: Decision making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50802"/>
                  </a:ext>
                </a:extLst>
              </a:tr>
              <a:tr h="569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Skills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Wider Competences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(Responsibility and Autonomy)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extLst>
                  <a:ext uri="{0D108BD9-81ED-4DB2-BD59-A6C34878D82A}">
                    <a16:rowId xmlns:a16="http://schemas.microsoft.com/office/drawing/2014/main" val="3353124646"/>
                  </a:ext>
                </a:extLst>
              </a:tr>
              <a:tr h="1737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Level </a:t>
                      </a:r>
                      <a:r>
                        <a:rPr lang="en-US" sz="1400" dirty="0">
                          <a:effectLst/>
                        </a:rPr>
                        <a:t>descriptor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Demonstrate </a:t>
                      </a:r>
                      <a:r>
                        <a:rPr lang="en-GB" sz="1000" dirty="0">
                          <a:effectLst/>
                        </a:rPr>
                        <a:t>awareness of the key aspects of professional, ethical and social responsibilities linked to management of civil engineering activities, decision making and judgment formulation.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Manage </a:t>
                      </a:r>
                      <a:r>
                        <a:rPr lang="en-GB" sz="1000" dirty="0">
                          <a:effectLst/>
                        </a:rPr>
                        <a:t>work contexts in civil engineering subject area, take decisions and formulate judgments.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Identify </a:t>
                      </a:r>
                      <a:r>
                        <a:rPr lang="en-GB" sz="1000" dirty="0">
                          <a:effectLst/>
                        </a:rPr>
                        <a:t>appropriate and relevant approaches to manage work contexts in civil engineering subject area and reflect on professional, ethical and social responsibilities in taking decisions and formulating judgments.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extLst>
                  <a:ext uri="{0D108BD9-81ED-4DB2-BD59-A6C34878D82A}">
                    <a16:rowId xmlns:a16="http://schemas.microsoft.com/office/drawing/2014/main" val="221694435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42762"/>
              </p:ext>
            </p:extLst>
          </p:nvPr>
        </p:nvGraphicFramePr>
        <p:xfrm>
          <a:off x="311060" y="3977736"/>
          <a:ext cx="7886700" cy="1251464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97862589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13993802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53118381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165425690"/>
                    </a:ext>
                  </a:extLst>
                </a:gridCol>
              </a:tblGrid>
              <a:tr h="1251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Assessment approaches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Essays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Problem Solving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Essays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Problem Solving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</a:rPr>
                        <a:t>Problem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Solving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Practical Work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Reflective Practice Assignments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1058" marR="61058" marT="0" marB="0"/>
                </a:tc>
                <a:extLst>
                  <a:ext uri="{0D108BD9-81ED-4DB2-BD59-A6C34878D82A}">
                    <a16:rowId xmlns:a16="http://schemas.microsoft.com/office/drawing/2014/main" val="263047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0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7369EA-C5FF-4FF1-9797-E36A82F5B3FA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89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048375" cy="37369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1608138" y="5302250"/>
            <a:ext cx="6059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i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avsoeiro@fe.up.pt</a:t>
            </a:r>
            <a:endParaRPr lang="en-US" altLang="en-US" sz="2000" b="1" i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 i="0" smtClean="0">
                <a:solidFill>
                  <a:schemeClr val="accent6"/>
                </a:solidFill>
                <a:latin typeface="Arial" panose="020B0604020202020204" pitchFamily="34" charset="0"/>
              </a:rPr>
              <a:t>https</a:t>
            </a:r>
            <a:r>
              <a:rPr lang="en-US" altLang="en-US" sz="2000" b="1" i="0" dirty="0">
                <a:solidFill>
                  <a:schemeClr val="accent6"/>
                </a:solidFill>
                <a:latin typeface="Arial" panose="020B0604020202020204" pitchFamily="34" charset="0"/>
              </a:rPr>
              <a:t>://www.calohee.eu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6550" y="2366963"/>
            <a:ext cx="8532813" cy="1439862"/>
          </a:xfrm>
        </p:spPr>
        <p:txBody>
          <a:bodyPr/>
          <a:lstStyle/>
          <a:p>
            <a:pPr algn="ctr">
              <a:buClr>
                <a:srgbClr val="996666"/>
              </a:buClr>
              <a:buSzPct val="80000"/>
              <a:defRPr/>
            </a:pPr>
            <a:r>
              <a:rPr lang="en-US" sz="2800" dirty="0" smtClean="0">
                <a:cs typeface="Arial" panose="020B0604020202020204" pitchFamily="34" charset="0"/>
              </a:rPr>
              <a:t>CALOHEE Project and Civil Engineering: Analysis of Results</a:t>
            </a:r>
            <a:endParaRPr lang="en-US" sz="2400" dirty="0" smtClean="0"/>
          </a:p>
          <a:p>
            <a:pPr algn="ctr">
              <a:buClr>
                <a:srgbClr val="996666"/>
              </a:buClr>
              <a:buSzPct val="80000"/>
              <a:defRPr/>
            </a:pP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defRPr/>
            </a:pPr>
            <a:endParaRPr lang="fr-BE" sz="18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Alfredo Soeiro</a:t>
            </a:r>
          </a:p>
          <a:p>
            <a:pPr algn="ctr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CALOHEE SAG Co-coordinator</a:t>
            </a:r>
          </a:p>
          <a:p>
            <a:pPr algn="ctr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Porto, Portugal</a:t>
            </a:r>
          </a:p>
          <a:p>
            <a:pPr algn="ctr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66862" cy="9683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6863" cy="9683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TextBox 1"/>
          <p:cNvSpPr txBox="1">
            <a:spLocks noChangeArrowheads="1"/>
          </p:cNvSpPr>
          <p:nvPr/>
        </p:nvSpPr>
        <p:spPr bwMode="auto">
          <a:xfrm>
            <a:off x="179388" y="1268413"/>
            <a:ext cx="8856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i="0" dirty="0" smtClean="0">
                <a:solidFill>
                  <a:schemeClr val="bg1"/>
                </a:solidFill>
              </a:rPr>
              <a:t>EUCEET </a:t>
            </a:r>
            <a:r>
              <a:rPr lang="en-GB" altLang="en-US" i="0" dirty="0" smtClean="0">
                <a:solidFill>
                  <a:schemeClr val="bg1"/>
                </a:solidFill>
              </a:rPr>
              <a:t>2018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i="0" dirty="0" smtClean="0">
                <a:solidFill>
                  <a:schemeClr val="bg1"/>
                </a:solidFill>
              </a:rPr>
              <a:t>Barcelona, </a:t>
            </a:r>
            <a:r>
              <a:rPr lang="en-GB" altLang="en-US" i="0" dirty="0" err="1" smtClean="0">
                <a:solidFill>
                  <a:schemeClr val="bg1"/>
                </a:solidFill>
              </a:rPr>
              <a:t>Espana</a:t>
            </a:r>
            <a:r>
              <a:rPr lang="en-GB" altLang="en-US" i="0" dirty="0" smtClean="0">
                <a:solidFill>
                  <a:schemeClr val="bg1"/>
                </a:solidFill>
              </a:rPr>
              <a:t>, 6 September </a:t>
            </a:r>
            <a:r>
              <a:rPr lang="en-GB" altLang="en-US" i="0" dirty="0" smtClean="0">
                <a:solidFill>
                  <a:schemeClr val="bg1"/>
                </a:solidFill>
              </a:rPr>
              <a:t>2018</a:t>
            </a:r>
            <a:endParaRPr lang="en-US" altLang="en-US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76250" y="1323975"/>
            <a:ext cx="8229600" cy="546100"/>
          </a:xfrm>
        </p:spPr>
        <p:txBody>
          <a:bodyPr/>
          <a:lstStyle/>
          <a:p>
            <a:r>
              <a:rPr lang="en-GB" altLang="en-US" sz="2800" smtClean="0">
                <a:latin typeface="Arial" panose="020B0604020202020204" pitchFamily="34" charset="0"/>
              </a:rPr>
              <a:t>RATIONAL: Additional instrument needed !</a:t>
            </a:r>
            <a:endParaRPr lang="en-US" altLang="en-US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C05344-03A5-4194-BEFC-DA4EA95449EB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" y="1989138"/>
            <a:ext cx="8569325" cy="486287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Present instruments for measuring ‘quality’: 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Offer limited evidence of what is learned and at what level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QA is mainly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process oriented </a:t>
            </a:r>
            <a:r>
              <a:rPr lang="en-US" altLang="x-none" sz="2400" b="1" dirty="0" smtClean="0">
                <a:latin typeface="Arial" charset="0"/>
              </a:rPr>
              <a:t>not really outcome focused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QA is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looking backward </a:t>
            </a:r>
            <a:r>
              <a:rPr lang="en-US" altLang="x-none" sz="2400" b="1" dirty="0" smtClean="0">
                <a:latin typeface="Arial" charset="0"/>
              </a:rPr>
              <a:t>not forward: lack focus on future needs of society and the graduate</a:t>
            </a:r>
          </a:p>
          <a:p>
            <a:pPr marL="360363" indent="-314325">
              <a:spcBef>
                <a:spcPts val="1200"/>
              </a:spcBef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Offer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limited evidence </a:t>
            </a:r>
            <a:r>
              <a:rPr lang="en-US" altLang="x-none" sz="2400" b="1" dirty="0" smtClean="0">
                <a:latin typeface="Arial" charset="0"/>
              </a:rPr>
              <a:t>about the real quality and relevance of degree </a:t>
            </a:r>
            <a:r>
              <a:rPr lang="en-US" altLang="x-none" sz="2400" b="1" dirty="0" err="1" smtClean="0">
                <a:latin typeface="Arial" charset="0"/>
              </a:rPr>
              <a:t>programmes</a:t>
            </a:r>
            <a:r>
              <a:rPr lang="en-US" altLang="x-none" sz="2400" b="1" dirty="0" smtClean="0">
                <a:latin typeface="Arial" charset="0"/>
              </a:rPr>
              <a:t> and their performance</a:t>
            </a:r>
            <a:endParaRPr lang="en-US" altLang="x-none" sz="2400" dirty="0" smtClean="0">
              <a:latin typeface="Arial" charset="0"/>
            </a:endParaRPr>
          </a:p>
          <a:p>
            <a:pPr>
              <a:lnSpc>
                <a:spcPct val="150000"/>
              </a:lnSpc>
              <a:buFont typeface="Wingdings" charset="2"/>
              <a:buChar char="Ø"/>
              <a:defRPr/>
            </a:pPr>
            <a:endParaRPr lang="en-US" altLang="x-none" sz="2000" b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4ADA78-D083-4123-8B8A-22D00812101E}" type="slidenum">
              <a:rPr lang="en-GB" altLang="en-US" sz="1400" i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 i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150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-3175"/>
            <a:ext cx="1547812" cy="957263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54050" y="1466850"/>
            <a:ext cx="7878763" cy="101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0" dirty="0">
                <a:solidFill>
                  <a:srgbClr val="808080"/>
                </a:solidFill>
                <a:latin typeface="Arial" panose="020B0604020202020204" pitchFamily="34" charset="0"/>
              </a:rPr>
              <a:t>European response to </a:t>
            </a:r>
            <a:r>
              <a:rPr lang="en-US" altLang="en-US" sz="2000" b="1" i="0" dirty="0" err="1" smtClean="0">
                <a:solidFill>
                  <a:srgbClr val="808080"/>
                </a:solidFill>
                <a:latin typeface="Arial" panose="020B0604020202020204" pitchFamily="34" charset="0"/>
              </a:rPr>
              <a:t>Millenium</a:t>
            </a:r>
            <a:r>
              <a:rPr lang="en-US" altLang="en-US" sz="2000" b="1" i="0" dirty="0" smtClean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i="0" dirty="0">
                <a:solidFill>
                  <a:srgbClr val="808080"/>
                </a:solidFill>
                <a:latin typeface="Arial" panose="020B0604020202020204" pitchFamily="34" charset="0"/>
              </a:rPr>
              <a:t>challenges: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”Measuring and Comparing Achievements of Learning Outcomes in Higher Education in Europe” (CALOHEE)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44513" y="3176588"/>
            <a:ext cx="80645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9" name="TextBox 8"/>
          <p:cNvSpPr txBox="1"/>
          <p:nvPr/>
        </p:nvSpPr>
        <p:spPr>
          <a:xfrm>
            <a:off x="684213" y="2805113"/>
            <a:ext cx="7848600" cy="3416320"/>
          </a:xfrm>
          <a:prstGeom prst="rect">
            <a:avLst/>
          </a:prstGeom>
          <a:solidFill>
            <a:schemeClr val="accent5"/>
          </a:solidFill>
          <a:ln>
            <a:solidFill>
              <a:srgbClr val="0F549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/>
                <a:ea typeface="MS PGothic" charset="-128"/>
                <a:cs typeface="Arial"/>
              </a:rPr>
              <a:t>WHY CALOHEE?</a:t>
            </a:r>
          </a:p>
          <a:p>
            <a:pPr>
              <a:defRPr/>
            </a:pPr>
            <a:endParaRPr lang="en-US" sz="2400" b="1" dirty="0">
              <a:latin typeface="Arial"/>
              <a:ea typeface="MS PGothic" charset="-128"/>
              <a:cs typeface="Arial"/>
            </a:endParaRPr>
          </a:p>
          <a:p>
            <a:pPr>
              <a:defRPr/>
            </a:pPr>
            <a:r>
              <a:rPr lang="en-US" sz="2400" b="1" dirty="0">
                <a:latin typeface="Arial"/>
                <a:ea typeface="MS PGothic" charset="-128"/>
                <a:cs typeface="Arial"/>
              </a:rPr>
              <a:t>Preposition: </a:t>
            </a:r>
          </a:p>
          <a:p>
            <a:pPr>
              <a:defRPr/>
            </a:pPr>
            <a:r>
              <a:rPr lang="en-US" sz="2400" b="1" dirty="0">
                <a:solidFill>
                  <a:srgbClr val="808080"/>
                </a:solidFill>
                <a:latin typeface="Arial"/>
                <a:ea typeface="MS PGothic" charset="-128"/>
                <a:cs typeface="Arial"/>
              </a:rPr>
              <a:t>If academic </a:t>
            </a:r>
            <a:r>
              <a:rPr lang="en-US" sz="2400" b="1" dirty="0" smtClean="0">
                <a:solidFill>
                  <a:srgbClr val="808080"/>
                </a:solidFill>
                <a:latin typeface="Arial"/>
                <a:ea typeface="MS PGothic" charset="-128"/>
                <a:cs typeface="Arial"/>
              </a:rPr>
              <a:t>and professional experts </a:t>
            </a:r>
            <a:r>
              <a:rPr lang="en-US" sz="2400" b="1" dirty="0">
                <a:solidFill>
                  <a:srgbClr val="808080"/>
                </a:solidFill>
                <a:latin typeface="Arial"/>
                <a:ea typeface="MS PGothic" charset="-128"/>
                <a:cs typeface="Arial"/>
              </a:rPr>
              <a:t>can agree on the set of learning outcomes, they should also be able to measure performance in comparative perspective in (inter)national contexts!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Arial"/>
              <a:ea typeface="MS PGothic" charset="-128"/>
              <a:cs typeface="Arial"/>
            </a:endParaRPr>
          </a:p>
          <a:p>
            <a:pPr>
              <a:defRPr/>
            </a:pPr>
            <a:endParaRPr lang="en-US" sz="2400" dirty="0">
              <a:latin typeface="Verdana" charset="0"/>
              <a:ea typeface="MS P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5" y="1557338"/>
            <a:ext cx="8750300" cy="4894262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WHY?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			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HOW? 			WHAT?</a:t>
            </a:r>
          </a:p>
          <a:p>
            <a:pPr>
              <a:defRPr/>
            </a:pPr>
            <a:endParaRPr lang="en-GB" altLang="x-none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Meeting the demand for more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reliable information </a:t>
            </a:r>
            <a:r>
              <a:rPr lang="en-GB" altLang="x-none" sz="2400" b="1" dirty="0" smtClean="0">
                <a:latin typeface="Arial" charset="0"/>
              </a:rPr>
              <a:t>about the outcomes of learning in Higher Education</a:t>
            </a: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Offering a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drive for quality</a:t>
            </a:r>
            <a:r>
              <a:rPr lang="en-GB" altLang="x-none" sz="2400" b="1" dirty="0" smtClean="0">
                <a:latin typeface="Arial" charset="0"/>
              </a:rPr>
              <a:t>, taking fully into account the needs of society, in particular the four major stakeholders: HE students, HE staff and management, employers and employees, and civil society</a:t>
            </a: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endParaRPr lang="en-GB" altLang="x-none" sz="2400" b="1" dirty="0" smtClean="0">
              <a:latin typeface="Arial" charset="0"/>
            </a:endParaRPr>
          </a:p>
          <a:p>
            <a:pPr marL="360363" indent="-349250">
              <a:spcBef>
                <a:spcPts val="600"/>
              </a:spcBef>
              <a:buFont typeface="Wingdings" charset="2"/>
              <a:buChar char="Ø"/>
              <a:defRPr/>
            </a:pP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An attempt to create (in the longer run) a more effective, less bureaucratic and more reliable instrument for quality assurance !</a:t>
            </a:r>
          </a:p>
        </p:txBody>
      </p:sp>
      <p:pic>
        <p:nvPicPr>
          <p:cNvPr id="2253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38288" cy="950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925" y="1628775"/>
            <a:ext cx="8604250" cy="4462463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WHY? 			</a:t>
            </a: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HOW?</a:t>
            </a:r>
            <a:r>
              <a:rPr lang="en-GB" altLang="x-none" sz="2800" dirty="0" smtClean="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			WHAT?</a:t>
            </a:r>
          </a:p>
          <a:p>
            <a:pPr>
              <a:defRPr/>
            </a:pPr>
            <a:endParaRPr lang="en-GB" altLang="x-none" sz="2000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en-GB" altLang="x-none" sz="2000" b="1" dirty="0" smtClean="0">
                <a:solidFill>
                  <a:srgbClr val="FF0000"/>
                </a:solidFill>
                <a:latin typeface="Arial" charset="0"/>
              </a:rPr>
              <a:t> </a:t>
            </a:r>
            <a:endParaRPr lang="en-GB" altLang="x-none" sz="2400" dirty="0" smtClean="0">
              <a:solidFill>
                <a:srgbClr val="FF0000"/>
              </a:solidFill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By showing what a subject area represents after consultation of stakeholders, in terms of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core</a:t>
            </a:r>
            <a:r>
              <a:rPr lang="en-GB" altLang="x-none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competences and learning outcomes </a:t>
            </a:r>
            <a:r>
              <a:rPr lang="en-GB" altLang="x-none" sz="2400" b="1" dirty="0" smtClean="0">
                <a:latin typeface="Arial" charset="0"/>
              </a:rPr>
              <a:t>according to the discipline</a:t>
            </a:r>
          </a:p>
          <a:p>
            <a:pPr marL="406400" indent="-360363">
              <a:buFont typeface="Wingdings" charset="2"/>
              <a:buChar char="Ø"/>
              <a:defRPr/>
            </a:pPr>
            <a:endParaRPr lang="en-GB" altLang="x-none" sz="2400" b="1" dirty="0" smtClean="0"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GB" altLang="x-none" sz="2400" b="1" dirty="0" smtClean="0">
                <a:latin typeface="Arial" charset="0"/>
              </a:rPr>
              <a:t>By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developing instruments </a:t>
            </a:r>
            <a:r>
              <a:rPr lang="en-GB" altLang="x-none" sz="2400" b="1" dirty="0" smtClean="0">
                <a:latin typeface="Arial" charset="0"/>
              </a:rPr>
              <a:t>that acknowledge the different missions, profiles and cultural contexts of Higher Education institutions</a:t>
            </a:r>
          </a:p>
          <a:p>
            <a:pPr>
              <a:defRPr/>
            </a:pPr>
            <a:r>
              <a:rPr lang="en-GB" altLang="x-none" sz="2400" dirty="0" smtClean="0">
                <a:solidFill>
                  <a:srgbClr val="011EAB"/>
                </a:solidFill>
                <a:latin typeface="Arial" charset="0"/>
              </a:rPr>
              <a:t> </a:t>
            </a: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62100" cy="96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1268413"/>
            <a:ext cx="8785225" cy="3847207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WHY? </a:t>
            </a:r>
            <a:r>
              <a:rPr lang="en-GB" altLang="x-none" sz="2400" b="1" dirty="0" smtClean="0">
                <a:solidFill>
                  <a:srgbClr val="808080"/>
                </a:solidFill>
                <a:latin typeface="Arial" charset="0"/>
              </a:rPr>
              <a:t>			</a:t>
            </a:r>
            <a:r>
              <a:rPr lang="en-GB" altLang="x-none" sz="2400" dirty="0" smtClean="0">
                <a:solidFill>
                  <a:srgbClr val="808080"/>
                </a:solidFill>
                <a:latin typeface="Arial" charset="0"/>
              </a:rPr>
              <a:t>HOW? 			</a:t>
            </a:r>
            <a:r>
              <a:rPr lang="en-GB" altLang="x-none" sz="2800" b="1" dirty="0" smtClean="0">
                <a:solidFill>
                  <a:srgbClr val="808080"/>
                </a:solidFill>
                <a:latin typeface="Arial" charset="0"/>
              </a:rPr>
              <a:t>WHAT?</a:t>
            </a:r>
          </a:p>
          <a:p>
            <a:pPr>
              <a:defRPr/>
            </a:pPr>
            <a:endParaRPr lang="en-GB" altLang="x-none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One page set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of Learning Outcomes descriptors </a:t>
            </a:r>
            <a:r>
              <a:rPr lang="en-US" altLang="x-none" sz="2400" b="1" dirty="0" smtClean="0">
                <a:latin typeface="Arial" charset="0"/>
              </a:rPr>
              <a:t>per discipline based on a merger of EQF for LLL and QF for the EHEA described in terms of dimensions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Assessment Frameworks</a:t>
            </a:r>
            <a:r>
              <a:rPr lang="en-US" altLang="x-none" sz="2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x-none" sz="2400" b="1" dirty="0" smtClean="0">
                <a:latin typeface="Arial" charset="0"/>
              </a:rPr>
              <a:t>offering detail of what can be / should be learned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The CALOHEE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Assessment Model</a:t>
            </a:r>
          </a:p>
          <a:p>
            <a:pPr marL="406400" indent="-360363">
              <a:buFont typeface="Wingdings" charset="2"/>
              <a:buChar char="Ø"/>
              <a:defRPr/>
            </a:pPr>
            <a:r>
              <a:rPr lang="en-US" altLang="x-none" sz="2400" b="1" dirty="0" smtClean="0">
                <a:latin typeface="Arial" charset="0"/>
              </a:rPr>
              <a:t>A Reference Framework for </a:t>
            </a:r>
            <a:r>
              <a:rPr lang="en-US" altLang="x-none" sz="2400" b="1" dirty="0" smtClean="0">
                <a:solidFill>
                  <a:srgbClr val="808080"/>
                </a:solidFill>
                <a:latin typeface="Arial" charset="0"/>
              </a:rPr>
              <a:t>Civic, Social and Cultural Engagement</a:t>
            </a:r>
          </a:p>
        </p:txBody>
      </p:sp>
      <p:pic>
        <p:nvPicPr>
          <p:cNvPr id="2457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0"/>
            <a:ext cx="1544637" cy="9540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051050" y="1125538"/>
            <a:ext cx="6265863" cy="1022350"/>
          </a:xfrm>
        </p:spPr>
        <p:txBody>
          <a:bodyPr/>
          <a:lstStyle/>
          <a:p>
            <a:pPr marL="296863" indent="-30163">
              <a:spcBef>
                <a:spcPts val="200"/>
              </a:spcBef>
            </a:pP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1.  Do justice to the character of specific academic domain</a:t>
            </a:r>
            <a:b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2. Structures sets of learning outcomes in a logical way</a:t>
            </a:r>
            <a:b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en-US" altLang="en-US" sz="1600" dirty="0" smtClean="0">
                <a:solidFill>
                  <a:srgbClr val="808080"/>
                </a:solidFill>
                <a:latin typeface="Arial" panose="020B0604020202020204" pitchFamily="34" charset="0"/>
              </a:rPr>
              <a:t>3. Allows for combining QF for LLL and QF for the EHEA</a:t>
            </a:r>
          </a:p>
        </p:txBody>
      </p:sp>
      <p:pic>
        <p:nvPicPr>
          <p:cNvPr id="256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125663"/>
            <a:ext cx="72913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250825" y="1174750"/>
            <a:ext cx="194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 i="0">
                <a:latin typeface="Arial" panose="020B0604020202020204" pitchFamily="34" charset="0"/>
              </a:rPr>
              <a:t>CALOHEE Dimensions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014913"/>
            <a:ext cx="1220788" cy="17541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49475"/>
            <a:ext cx="1220788" cy="18018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955675"/>
          </a:xfrm>
          <a:prstGeom prst="rect">
            <a:avLst/>
          </a:prstGeom>
          <a:noFill/>
          <a:ln w="9525">
            <a:solidFill>
              <a:srgbClr val="0000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problem…?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14325" y="1285875"/>
          <a:ext cx="782955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psycho.jp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3" b="22834"/>
          <a:stretch/>
        </p:blipFill>
        <p:spPr>
          <a:xfrm>
            <a:off x="3136901" y="2732841"/>
            <a:ext cx="2010833" cy="2262493"/>
          </a:xfrm>
          <a:prstGeom prst="ellipse">
            <a:avLst/>
          </a:prstGeom>
          <a:ln w="63500" cap="rnd">
            <a:solidFill>
              <a:srgbClr val="4F81B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46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13734</TotalTime>
  <Words>297</Words>
  <Application>Microsoft Office PowerPoint</Application>
  <PresentationFormat>On-screen Show (4:3)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Times New Roman</vt:lpstr>
      <vt:lpstr>Verdana</vt:lpstr>
      <vt:lpstr>Wingdings</vt:lpstr>
      <vt:lpstr>Yu Mincho</vt:lpstr>
      <vt:lpstr>Blank</vt:lpstr>
      <vt:lpstr>PowerPoint Presentation</vt:lpstr>
      <vt:lpstr>PowerPoint Presentation</vt:lpstr>
      <vt:lpstr>RATIONAL: Additional instrument needed !</vt:lpstr>
      <vt:lpstr>PowerPoint Presentation</vt:lpstr>
      <vt:lpstr>PowerPoint Presentation</vt:lpstr>
      <vt:lpstr>PowerPoint Presentation</vt:lpstr>
      <vt:lpstr>PowerPoint Presentation</vt:lpstr>
      <vt:lpstr>1.  Do justice to the character of specific academic domain 2. Structures sets of learning outcomes in a logical way 3. Allows for combining QF for LLL and QF for the EHEA</vt:lpstr>
      <vt:lpstr>Simple problem…?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NOMDEN Koen (EAC)</dc:creator>
  <cp:lastModifiedBy>Alfredo Soeiro</cp:lastModifiedBy>
  <cp:revision>191</cp:revision>
  <cp:lastPrinted>2017-10-27T09:17:21Z</cp:lastPrinted>
  <dcterms:created xsi:type="dcterms:W3CDTF">2014-11-12T07:24:42Z</dcterms:created>
  <dcterms:modified xsi:type="dcterms:W3CDTF">2018-09-05T21:33:31Z</dcterms:modified>
</cp:coreProperties>
</file>