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42B23-A13B-41F6-BC45-DB335FA91DB5}" type="datetimeFigureOut">
              <a:rPr lang="pt-PT" smtClean="0"/>
              <a:pPr/>
              <a:t>10-04-2012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06731-845B-497A-9CC6-EA1452657CBE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B5B-00BE-4414-A908-A0BFB7B9D2E9}" type="datetime1">
              <a:rPr lang="pt-PT" smtClean="0"/>
              <a:pPr/>
              <a:t>10-04-2012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9DBC-6D14-4483-B1CF-A469B5554DA3}" type="datetime1">
              <a:rPr lang="pt-PT" smtClean="0"/>
              <a:pPr/>
              <a:t>10-04-2012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6154-4040-4BA8-B41E-5C28D335F305}" type="datetime1">
              <a:rPr lang="pt-PT" smtClean="0"/>
              <a:pPr/>
              <a:t>10-04-2012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54FF-FE0C-4D35-9964-D5CF592AACB6}" type="datetime1">
              <a:rPr lang="pt-PT" smtClean="0"/>
              <a:pPr/>
              <a:t>10-04-2012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2AC5-05EB-4C8E-B076-ABF1C335C153}" type="datetime1">
              <a:rPr lang="pt-PT" smtClean="0"/>
              <a:pPr/>
              <a:t>10-04-2012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DBFE2-8B31-4B39-A6D7-9433B03C0D4D}" type="datetime1">
              <a:rPr lang="pt-PT" smtClean="0"/>
              <a:pPr/>
              <a:t>10-04-2012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A8192-0A97-44CF-92E9-894DD52903F3}" type="datetime1">
              <a:rPr lang="pt-PT" smtClean="0"/>
              <a:pPr/>
              <a:t>10-04-2012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92D3-F6A2-4267-A676-2F990D2E98AE}" type="datetime1">
              <a:rPr lang="pt-PT" smtClean="0"/>
              <a:pPr/>
              <a:t>10-04-2012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8404-5459-4CDF-AA9C-802B58DD8560}" type="datetime1">
              <a:rPr lang="pt-PT" smtClean="0"/>
              <a:pPr/>
              <a:t>10-04-2012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417E-D936-4F17-8948-303D83675288}" type="datetime1">
              <a:rPr lang="pt-PT" smtClean="0"/>
              <a:pPr/>
              <a:t>10-04-2012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2F4B-9BC0-45D4-B2F0-0D48E3364FD5}" type="datetime1">
              <a:rPr lang="pt-PT" smtClean="0"/>
              <a:pPr/>
              <a:t>10-04-2012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744EF-13DF-46AD-9F8D-CC154AF3E59D}" type="datetime1">
              <a:rPr lang="pt-PT" smtClean="0"/>
              <a:pPr/>
              <a:t>10-04-2012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F48DD-CE91-420F-A221-5C10A0E0B70D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Monopólio Natural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. A existência de sub-aditividade significa que se irá verificar um “trade-off” na determinação da alternativa óptima de governação do mercado.</a:t>
            </a:r>
          </a:p>
          <a:p>
            <a:pPr algn="just"/>
            <a:r>
              <a:rPr lang="pt-PT" dirty="0" smtClean="0"/>
              <a:t>. O resultado de um mercado não regulado envolverá poder de mercado e ineficiência de custos ao nível da indústria (a não ser que se trate de um monopólio natural positivo).</a:t>
            </a:r>
          </a:p>
          <a:p>
            <a:pPr algn="just"/>
            <a:r>
              <a:rPr lang="pt-PT" dirty="0" smtClean="0"/>
              <a:t>. O resultado envolvendo regulação (assumindo uma regulação perfeita) constitui uma potencial melhoria no sentido de Pareto.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. Contudo, a regulação está longe de ser perfeita dado que o regulador não possui informação perfeita e qualquer mecanismo regulatório é incapaz de alinhar completamente os interesses da empresa e da sociedade.</a:t>
            </a:r>
          </a:p>
          <a:p>
            <a:pPr algn="just"/>
            <a:r>
              <a:rPr lang="pt-PT" dirty="0" smtClean="0"/>
              <a:t>. A escolha do instrumento de governação vai assim ser entre uma regulação imperfeita e mercados imperfeitos.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Mas será que o monopólio natural necessita de ser regulado?</a:t>
            </a:r>
          </a:p>
          <a:p>
            <a:pPr algn="just"/>
            <a:r>
              <a:rPr lang="pt-PT" dirty="0" smtClean="0"/>
              <a:t>  . Leilão pelo contrato de concessão – Demsetz (1968);</a:t>
            </a:r>
          </a:p>
          <a:p>
            <a:pPr algn="just"/>
            <a:r>
              <a:rPr lang="pt-PT" dirty="0" smtClean="0"/>
              <a:t>  . Contestabilidade;</a:t>
            </a:r>
          </a:p>
          <a:p>
            <a:pPr algn="just"/>
            <a:r>
              <a:rPr lang="pt-PT" dirty="0" smtClean="0"/>
              <a:t>  . Concorrência intermodal – Braeutigam (1979, 1989).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Investimentos Específicos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. A regulação constitui o mecanismo de governação adequado quando:</a:t>
            </a:r>
          </a:p>
          <a:p>
            <a:pPr algn="just"/>
            <a:r>
              <a:rPr lang="pt-PT" dirty="0" smtClean="0"/>
              <a:t>  i) a incerteza e a assimetria de informação são importantes;</a:t>
            </a:r>
          </a:p>
          <a:p>
            <a:pPr algn="just"/>
            <a:r>
              <a:rPr lang="pt-PT" dirty="0" smtClean="0"/>
              <a:t>  ii) o fornecimento eficiente do serviço requer o investimento em activos específicos e duráveis.</a:t>
            </a:r>
          </a:p>
          <a:p>
            <a:pPr algn="just"/>
            <a:r>
              <a:rPr lang="pt-PT" dirty="0" smtClean="0"/>
              <a:t>. Nestas circunstâncias, a regulação pode ser justificada dado minimizar os custos de transacção.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Investimentos Específicos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Em particular, pode constituir o mecanismo mais eficiente de prevenção face a potenciais comportamentos oportunísticos por parte dos consumidores e das empresas quando existem significativos investimentos específicos (“sunk”).</a:t>
            </a:r>
          </a:p>
          <a:p>
            <a:pPr algn="just"/>
            <a:r>
              <a:rPr lang="pt-PT" dirty="0" smtClean="0"/>
              <a:t>. A regulação pode ser vista como um contrato administrado – Goldberg (1976).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Investimentos Específicos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. A regulação encarada como um contrato administrado possui tipicamente duas características que permitem reduzir os custos de transacção e as ineficiências associadas aos contratos incompletos:</a:t>
            </a:r>
          </a:p>
          <a:p>
            <a:pPr algn="just"/>
            <a:r>
              <a:rPr lang="pt-PT" dirty="0" smtClean="0"/>
              <a:t>  . Direitos exclusivos de servir e de ser servido;</a:t>
            </a:r>
          </a:p>
          <a:p>
            <a:pPr algn="just"/>
            <a:r>
              <a:rPr lang="pt-PT" dirty="0" smtClean="0"/>
              <a:t>  . Flexibilidade de preços.</a:t>
            </a:r>
          </a:p>
          <a:p>
            <a:pPr algn="just"/>
            <a:r>
              <a:rPr lang="pt-PT" dirty="0" smtClean="0"/>
              <a:t>. Problema </a:t>
            </a:r>
            <a:r>
              <a:rPr lang="pt-PT" smtClean="0"/>
              <a:t>do </a:t>
            </a:r>
            <a:r>
              <a:rPr lang="pt-PT" smtClean="0"/>
              <a:t>risco </a:t>
            </a:r>
            <a:r>
              <a:rPr lang="pt-PT" smtClean="0"/>
              <a:t>regulatório.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48DD-CE91-420F-A221-5C10A0E0B70D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341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Monopólio Natural</vt:lpstr>
      <vt:lpstr>Monopólio Natural</vt:lpstr>
      <vt:lpstr>Monopólio Natural</vt:lpstr>
      <vt:lpstr>Investimentos Específicos</vt:lpstr>
      <vt:lpstr>Investimentos Específicos</vt:lpstr>
      <vt:lpstr>Investimentos Específicos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hmvs</dc:creator>
  <cp:lastModifiedBy>hmvs</cp:lastModifiedBy>
  <cp:revision>17</cp:revision>
  <dcterms:created xsi:type="dcterms:W3CDTF">2011-03-29T16:09:17Z</dcterms:created>
  <dcterms:modified xsi:type="dcterms:W3CDTF">2012-04-10T15:58:32Z</dcterms:modified>
</cp:coreProperties>
</file>