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3" r:id="rId10"/>
    <p:sldId id="282" r:id="rId11"/>
    <p:sldId id="284" r:id="rId12"/>
    <p:sldId id="285" r:id="rId13"/>
    <p:sldId id="286" r:id="rId14"/>
    <p:sldId id="287" r:id="rId15"/>
    <p:sldId id="281" r:id="rId1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0B403-ED8D-4795-918F-6610C547252E}" type="datetimeFigureOut">
              <a:rPr lang="pt-PT" smtClean="0"/>
              <a:t>18/06/2021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C6BB5-925D-405C-B8DF-B475C684BC0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87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C6BB5-925D-405C-B8DF-B475C684BC01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4189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68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009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6615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294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0553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768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847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37B9F-ACCE-48EA-A7A3-94A326885A97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6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E471F-94EE-4394-9480-265A3256113B}" type="datetime1">
              <a:rPr lang="pt-PT" smtClean="0"/>
              <a:t>18/06/2021</a:t>
            </a:fld>
            <a:endParaRPr lang="pt-P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320F-7EE4-4EBC-AFE1-25D90A45DED0}" type="datetime1">
              <a:rPr lang="pt-PT" smtClean="0"/>
              <a:t>18/06/2021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1BEB9-83B5-4395-AD7B-17FDE83A3E9C}" type="datetime1">
              <a:rPr lang="pt-PT" smtClean="0"/>
              <a:t>18/06/2021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31F35-D76E-4D5E-8ADB-6D763B67B3CD}" type="datetime1">
              <a:rPr lang="pt-PT" smtClean="0"/>
              <a:t>18/06/2021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97315-9FF4-465C-8DE2-4AD29D211407}" type="datetime1">
              <a:rPr lang="pt-PT" smtClean="0"/>
              <a:t>18/06/2021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ABD73-2075-4CA9-ABD2-E8A5F60A3E6F}" type="datetime1">
              <a:rPr lang="pt-PT" smtClean="0"/>
              <a:t>18/06/2021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859E0-9D25-48F3-A800-20243FBB7FB1}" type="datetime1">
              <a:rPr lang="pt-PT" smtClean="0"/>
              <a:t>18/06/2021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70E55-973A-4AFC-B5C8-3B247F9407F3}" type="datetime1">
              <a:rPr lang="pt-PT" smtClean="0"/>
              <a:t>18/06/2021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DC47-766C-4FDA-AA74-748803155767}" type="datetime1">
              <a:rPr lang="pt-PT" smtClean="0"/>
              <a:t>18/06/2021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D5AD-566A-4BB4-8353-4B3C4127A164}" type="datetime1">
              <a:rPr lang="pt-PT" smtClean="0"/>
              <a:t>18/06/2021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49F1BEAE-3275-4713-876A-EB180769D211}" type="datetime1">
              <a:rPr lang="pt-PT" smtClean="0"/>
              <a:t>18/06/2021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r>
              <a:rPr lang="pt-PT"/>
              <a:t>Alfredo Soeiro - U. Porto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9E8274-DB91-4469-A3AF-D871B9413E24}" type="datetime1">
              <a:rPr lang="pt-PT" smtClean="0"/>
              <a:t>18/06/2021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r>
              <a:rPr lang="pt-PT"/>
              <a:t>Alfredo Soeiro - U. Porto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AA59EB0-1D98-44E7-B352-38156C974684}" type="slidenum">
              <a:rPr lang="pt-PT" smtClean="0"/>
              <a:t>‹#›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</a:t>
            </a:fld>
            <a:endParaRPr lang="pt-PT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9005" y="1052736"/>
            <a:ext cx="7772400" cy="197510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Teaching Ethics to Engineering Students:            Case Studies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7772400" cy="1508760"/>
          </a:xfrm>
        </p:spPr>
        <p:txBody>
          <a:bodyPr>
            <a:normAutofit/>
          </a:bodyPr>
          <a:lstStyle/>
          <a:p>
            <a:pPr algn="ctr"/>
            <a:r>
              <a:rPr lang="pt-PT" sz="2800" dirty="0"/>
              <a:t>CISPEE 2021</a:t>
            </a:r>
          </a:p>
          <a:p>
            <a:pPr algn="ctr"/>
            <a:r>
              <a:rPr lang="pt-PT" dirty="0"/>
              <a:t>22 </a:t>
            </a:r>
            <a:r>
              <a:rPr lang="pt-PT" dirty="0" err="1"/>
              <a:t>June</a:t>
            </a:r>
            <a:r>
              <a:rPr lang="pt-PT" dirty="0"/>
              <a:t> 2021, IST, Portugal</a:t>
            </a:r>
          </a:p>
          <a:p>
            <a:pPr algn="ctr"/>
            <a:r>
              <a:rPr lang="pt-PT" dirty="0"/>
              <a:t>Alfredo Soeiro </a:t>
            </a:r>
            <a:r>
              <a:rPr lang="pt-PT" dirty="0" err="1"/>
              <a:t>and</a:t>
            </a:r>
            <a:r>
              <a:rPr lang="pt-PT" dirty="0"/>
              <a:t> Luis Adriano Oliveira</a:t>
            </a:r>
          </a:p>
          <a:p>
            <a:pPr algn="ctr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911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12064"/>
            <a:ext cx="8003232" cy="914400"/>
          </a:xfrm>
        </p:spPr>
        <p:txBody>
          <a:bodyPr/>
          <a:lstStyle/>
          <a:p>
            <a:r>
              <a:rPr lang="pt-PT" sz="3600" dirty="0"/>
              <a:t>Case </a:t>
            </a:r>
            <a:r>
              <a:rPr lang="pt-PT" sz="3600" dirty="0" err="1"/>
              <a:t>Study</a:t>
            </a:r>
            <a:r>
              <a:rPr lang="pt-PT" sz="3600" dirty="0"/>
              <a:t> </a:t>
            </a:r>
            <a:r>
              <a:rPr lang="en-150" sz="3600" dirty="0"/>
              <a:t>–</a:t>
            </a:r>
            <a:r>
              <a:rPr lang="pt-PT" sz="3600" dirty="0"/>
              <a:t> Civil </a:t>
            </a:r>
            <a:r>
              <a:rPr lang="pt-PT" sz="3600" dirty="0" err="1"/>
              <a:t>Engineering</a:t>
            </a:r>
            <a:endParaRPr lang="pt-PT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5098880"/>
          </a:xfrm>
        </p:spPr>
        <p:txBody>
          <a:bodyPr>
            <a:normAutofit fontScale="85000" lnSpcReduction="20000"/>
          </a:bodyPr>
          <a:lstStyle/>
          <a:p>
            <a:endParaRPr lang="en-GB" dirty="0"/>
          </a:p>
          <a:p>
            <a:pPr marL="68580" indent="0">
              <a:buNone/>
            </a:pPr>
            <a:r>
              <a:rPr lang="en-GB" sz="4000" dirty="0"/>
              <a:t>• Ethics in engineering addresses the systematic and critical study of the </a:t>
            </a:r>
            <a:r>
              <a:rPr lang="en-GB" sz="4000" dirty="0">
                <a:solidFill>
                  <a:srgbClr val="FFFF00"/>
                </a:solidFill>
              </a:rPr>
              <a:t>social practice</a:t>
            </a:r>
            <a:r>
              <a:rPr lang="en-GB" sz="4000" dirty="0"/>
              <a:t> of engineering</a:t>
            </a:r>
          </a:p>
          <a:p>
            <a:pPr marL="68580" indent="0">
              <a:buNone/>
            </a:pPr>
            <a:endParaRPr lang="en-GB" sz="4000" dirty="0"/>
          </a:p>
          <a:p>
            <a:pPr marL="68580" indent="0">
              <a:buNone/>
            </a:pPr>
            <a:r>
              <a:rPr lang="en-GB" sz="4000" dirty="0"/>
              <a:t>– </a:t>
            </a:r>
            <a:r>
              <a:rPr lang="en-GB" sz="4000" dirty="0">
                <a:solidFill>
                  <a:srgbClr val="FFFF00"/>
                </a:solidFill>
              </a:rPr>
              <a:t>Systematic</a:t>
            </a:r>
            <a:r>
              <a:rPr lang="en-GB" sz="4000" dirty="0"/>
              <a:t> – employs logical principles and arguments to assess standards of conduct</a:t>
            </a:r>
          </a:p>
          <a:p>
            <a:pPr marL="68580" indent="0">
              <a:buNone/>
            </a:pPr>
            <a:r>
              <a:rPr lang="en-GB" sz="4000" dirty="0"/>
              <a:t>– </a:t>
            </a:r>
            <a:r>
              <a:rPr lang="en-GB" sz="4000" dirty="0">
                <a:solidFill>
                  <a:srgbClr val="FFFF00"/>
                </a:solidFill>
              </a:rPr>
              <a:t>Critical</a:t>
            </a:r>
            <a:r>
              <a:rPr lang="en-GB" sz="4000" dirty="0"/>
              <a:t> – systematic examination that may show that standards of conduct may not meet ethical criteria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10</a:t>
            </a:fld>
            <a:endParaRPr lang="pt-PT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E0723DD-CEC0-46C2-B3F9-8A9D90E1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167091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/>
              <a:t>Typical</a:t>
            </a:r>
            <a:r>
              <a:rPr lang="pt-PT" dirty="0"/>
              <a:t> </a:t>
            </a:r>
            <a:r>
              <a:rPr lang="pt-PT" dirty="0" err="1"/>
              <a:t>issues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Accept mistakes </a:t>
            </a:r>
          </a:p>
          <a:p>
            <a:r>
              <a:rPr lang="en-GB" dirty="0"/>
              <a:t>Conflict of interests </a:t>
            </a:r>
          </a:p>
          <a:p>
            <a:r>
              <a:rPr lang="en-GB" dirty="0"/>
              <a:t>Competence </a:t>
            </a:r>
          </a:p>
          <a:p>
            <a:r>
              <a:rPr lang="en-GB" dirty="0"/>
              <a:t>Confidentiality</a:t>
            </a:r>
          </a:p>
          <a:p>
            <a:r>
              <a:rPr lang="en-GB" dirty="0"/>
              <a:t>Offers</a:t>
            </a:r>
          </a:p>
          <a:p>
            <a:r>
              <a:rPr lang="en-GB" dirty="0"/>
              <a:t>Loyalty</a:t>
            </a:r>
          </a:p>
          <a:p>
            <a:r>
              <a:rPr lang="en-GB" dirty="0"/>
              <a:t>Quality control</a:t>
            </a:r>
          </a:p>
          <a:p>
            <a:r>
              <a:rPr lang="en-GB" dirty="0"/>
              <a:t>Safety</a:t>
            </a:r>
          </a:p>
          <a:p>
            <a:r>
              <a:rPr lang="en-GB" dirty="0"/>
              <a:t>Health</a:t>
            </a:r>
          </a:p>
          <a:p>
            <a:endParaRPr lang="en-GB" dirty="0"/>
          </a:p>
          <a:p>
            <a:pPr marL="68580" indent="0">
              <a:buNone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11</a:t>
            </a:fld>
            <a:endParaRPr lang="pt-PT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802B55D-9FEC-4F63-B0DC-5705A30D4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46064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Sample </a:t>
            </a:r>
            <a:r>
              <a:rPr lang="pt-PT" dirty="0" err="1"/>
              <a:t>question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endParaRPr lang="en-GB" dirty="0"/>
          </a:p>
          <a:p>
            <a:r>
              <a:rPr lang="en-GB" sz="3600" dirty="0"/>
              <a:t>An engineer uses the computer from employer while </a:t>
            </a:r>
            <a:r>
              <a:rPr lang="en-GB" sz="3600" dirty="0">
                <a:solidFill>
                  <a:srgbClr val="FFFF00"/>
                </a:solidFill>
              </a:rPr>
              <a:t>working</a:t>
            </a:r>
            <a:r>
              <a:rPr lang="en-GB" sz="3600" dirty="0"/>
              <a:t> to send e-mails to friends.</a:t>
            </a:r>
          </a:p>
          <a:p>
            <a:endParaRPr lang="en-GB" sz="3600" dirty="0"/>
          </a:p>
          <a:p>
            <a:r>
              <a:rPr lang="en-GB" sz="3600" dirty="0"/>
              <a:t>Is the situation ethically </a:t>
            </a:r>
            <a:r>
              <a:rPr lang="en-GB" sz="3600" dirty="0">
                <a:solidFill>
                  <a:srgbClr val="FFFF00"/>
                </a:solidFill>
              </a:rPr>
              <a:t>acceptable</a:t>
            </a:r>
            <a:r>
              <a:rPr lang="en-GB" sz="3600" dirty="0"/>
              <a:t>?</a:t>
            </a:r>
          </a:p>
          <a:p>
            <a:endParaRPr lang="en-GB" sz="3600" dirty="0"/>
          </a:p>
          <a:p>
            <a:r>
              <a:rPr lang="en-GB" sz="3600" dirty="0"/>
              <a:t>Respond at www.slido.com event #...</a:t>
            </a:r>
          </a:p>
          <a:p>
            <a:pPr marL="68580" indent="0">
              <a:buNone/>
            </a:pPr>
            <a:r>
              <a:rPr lang="en-GB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12</a:t>
            </a:fld>
            <a:endParaRPr lang="pt-PT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A85D2FA2-6394-4DA3-B0D1-8E03A5612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7149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Three perspectives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26464"/>
            <a:ext cx="7772400" cy="4929096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>
                <a:solidFill>
                  <a:srgbClr val="FFFF00"/>
                </a:solidFill>
              </a:rPr>
              <a:t>Reversible </a:t>
            </a:r>
          </a:p>
          <a:p>
            <a:pPr marL="68580" indent="0">
              <a:buNone/>
            </a:pPr>
            <a:r>
              <a:rPr lang="en-GB" sz="3600" dirty="0"/>
              <a:t>	Is </a:t>
            </a:r>
            <a:r>
              <a:rPr lang="en-GB" sz="3600"/>
              <a:t>this an acceptable option </a:t>
            </a:r>
            <a:r>
              <a:rPr lang="en-GB" sz="3600" dirty="0"/>
              <a:t>if I am 	affected by it?</a:t>
            </a:r>
          </a:p>
          <a:p>
            <a:r>
              <a:rPr lang="en-GB" sz="3600" dirty="0">
                <a:solidFill>
                  <a:srgbClr val="FFFF00"/>
                </a:solidFill>
              </a:rPr>
              <a:t>Disclosure</a:t>
            </a:r>
            <a:r>
              <a:rPr lang="en-GB" sz="3600" dirty="0"/>
              <a:t> </a:t>
            </a:r>
          </a:p>
          <a:p>
            <a:pPr marL="68580" indent="0">
              <a:buNone/>
            </a:pPr>
            <a:r>
              <a:rPr lang="en-GB" sz="3600" dirty="0"/>
              <a:t>	Do I want this measure published in 	the newspaper?</a:t>
            </a:r>
          </a:p>
          <a:p>
            <a:r>
              <a:rPr lang="en-GB" sz="3600" dirty="0">
                <a:solidFill>
                  <a:srgbClr val="FFFF00"/>
                </a:solidFill>
              </a:rPr>
              <a:t>Damage</a:t>
            </a:r>
            <a:r>
              <a:rPr lang="en-GB" sz="3600" dirty="0"/>
              <a:t> </a:t>
            </a:r>
          </a:p>
          <a:p>
            <a:pPr marL="68580" indent="0">
              <a:buNone/>
            </a:pPr>
            <a:r>
              <a:rPr lang="en-GB" sz="3600" dirty="0"/>
              <a:t>	Is this option less or more 	questionable alternatives?</a:t>
            </a:r>
            <a:endParaRPr lang="pt-PT" sz="36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13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534B6-16B1-4528-A951-A11E7B7F9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48826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 err="1"/>
              <a:t>Reactions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Area where per capita engineers deal with large </a:t>
            </a:r>
            <a:r>
              <a:rPr lang="en-GB" sz="3200" dirty="0">
                <a:solidFill>
                  <a:srgbClr val="FFFF00"/>
                </a:solidFill>
              </a:rPr>
              <a:t>budgets</a:t>
            </a:r>
            <a:r>
              <a:rPr lang="en-GB" sz="3200" dirty="0"/>
              <a:t> </a:t>
            </a:r>
          </a:p>
          <a:p>
            <a:r>
              <a:rPr lang="en-GB" sz="3200" dirty="0"/>
              <a:t>Difficulty in dealing with </a:t>
            </a:r>
            <a:r>
              <a:rPr lang="en-GB" sz="3200" dirty="0">
                <a:solidFill>
                  <a:srgbClr val="FFFF00"/>
                </a:solidFill>
              </a:rPr>
              <a:t>different </a:t>
            </a:r>
            <a:r>
              <a:rPr lang="en-GB" sz="3200" dirty="0"/>
              <a:t>conclusions</a:t>
            </a:r>
          </a:p>
          <a:p>
            <a:r>
              <a:rPr lang="en-GB" sz="3200" dirty="0"/>
              <a:t>Tendency to use the </a:t>
            </a:r>
            <a:r>
              <a:rPr lang="en-GB" sz="3200" dirty="0">
                <a:solidFill>
                  <a:srgbClr val="FFFF00"/>
                </a:solidFill>
              </a:rPr>
              <a:t>cost-benefit</a:t>
            </a:r>
            <a:r>
              <a:rPr lang="en-GB" sz="3200" dirty="0"/>
              <a:t> criterion</a:t>
            </a:r>
          </a:p>
          <a:p>
            <a:r>
              <a:rPr lang="en-GB" sz="3200" dirty="0"/>
              <a:t>Cases for analysis related to </a:t>
            </a:r>
            <a:r>
              <a:rPr lang="en-GB" sz="3200" dirty="0">
                <a:solidFill>
                  <a:srgbClr val="FFFF00"/>
                </a:solidFill>
              </a:rPr>
              <a:t>everyday</a:t>
            </a:r>
            <a:r>
              <a:rPr lang="en-GB" sz="3200" dirty="0"/>
              <a:t> life</a:t>
            </a:r>
          </a:p>
          <a:p>
            <a:r>
              <a:rPr lang="en-GB" sz="3200" dirty="0"/>
              <a:t>Varied and hot </a:t>
            </a:r>
            <a:r>
              <a:rPr lang="en-GB" sz="3200" dirty="0">
                <a:solidFill>
                  <a:srgbClr val="FFFF00"/>
                </a:solidFill>
              </a:rPr>
              <a:t>debate</a:t>
            </a:r>
            <a:r>
              <a:rPr lang="en-GB" sz="3200" dirty="0"/>
              <a:t> and argumentation</a:t>
            </a:r>
            <a:endParaRPr lang="pt-PT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14</a:t>
            </a:fld>
            <a:endParaRPr lang="pt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54C38-CCCC-4CA4-AD92-7F3AF669B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66014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332656"/>
            <a:ext cx="8229600" cy="80370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Concluding remarks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2"/>
            <a:ext cx="8229600" cy="5280313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Two case studies were presented and </a:t>
            </a:r>
            <a:r>
              <a:rPr lang="en-US" dirty="0">
                <a:solidFill>
                  <a:srgbClr val="FFFF00"/>
                </a:solidFill>
              </a:rPr>
              <a:t>analyzed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Both address the </a:t>
            </a:r>
            <a:r>
              <a:rPr lang="en-US" dirty="0">
                <a:solidFill>
                  <a:srgbClr val="FFFF00"/>
                </a:solidFill>
              </a:rPr>
              <a:t>teaching of ethics </a:t>
            </a:r>
            <a:r>
              <a:rPr lang="en-US" dirty="0"/>
              <a:t>of future engineers: in scientific research and in daily practice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Both resort to reflection and discussion of </a:t>
            </a:r>
            <a:r>
              <a:rPr lang="en-US" dirty="0">
                <a:solidFill>
                  <a:srgbClr val="FFFF00"/>
                </a:solidFill>
              </a:rPr>
              <a:t>ethical dilemmas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Both exercise </a:t>
            </a:r>
            <a:r>
              <a:rPr lang="en-US" dirty="0">
                <a:solidFill>
                  <a:srgbClr val="FFFF00"/>
                </a:solidFill>
              </a:rPr>
              <a:t>active learning</a:t>
            </a:r>
            <a:r>
              <a:rPr lang="en-US" dirty="0"/>
              <a:t>, promoting students’: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motivation, communication skills and </a:t>
            </a:r>
            <a:r>
              <a:rPr lang="en-US" dirty="0">
                <a:solidFill>
                  <a:srgbClr val="FFFF00"/>
                </a:solidFill>
              </a:rPr>
              <a:t>critical thinking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ability to practice “ethics of </a:t>
            </a:r>
            <a:r>
              <a:rPr lang="en-US" dirty="0">
                <a:solidFill>
                  <a:srgbClr val="FFFF00"/>
                </a:solidFill>
              </a:rPr>
              <a:t>responsibility</a:t>
            </a:r>
            <a:r>
              <a:rPr lang="en-US" dirty="0"/>
              <a:t>”, rather than “normative ethics”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Students’ </a:t>
            </a:r>
            <a:r>
              <a:rPr lang="en-US" dirty="0">
                <a:solidFill>
                  <a:srgbClr val="FFFF00"/>
                </a:solidFill>
              </a:rPr>
              <a:t>feedback</a:t>
            </a:r>
            <a:r>
              <a:rPr lang="en-US" dirty="0"/>
              <a:t> proves encouragingly positive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A24D952-9607-4983-AA84-6E19CA246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31709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8235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Analysis of a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931224" cy="527367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dirty="0"/>
              <a:t>Discipline: “Research Methodologies” for students of MSc and PhD degrees in the Initiative “Energy for Sustainability” (</a:t>
            </a:r>
            <a:r>
              <a:rPr lang="en-US" sz="2800" dirty="0" err="1"/>
              <a:t>EfS</a:t>
            </a:r>
            <a:r>
              <a:rPr lang="en-US" sz="2800" dirty="0"/>
              <a:t>) at the University of Coimbra, Portugal. </a:t>
            </a:r>
          </a:p>
          <a:p>
            <a:pPr marL="68580" indent="0" algn="just">
              <a:buNone/>
            </a:pPr>
            <a:endParaRPr lang="pt-PT" sz="2800" dirty="0"/>
          </a:p>
          <a:p>
            <a:pPr algn="just">
              <a:buFont typeface="Wingdings" pitchFamily="2" charset="2"/>
              <a:buChar char="q"/>
            </a:pPr>
            <a:r>
              <a:rPr lang="en-US" sz="2800" dirty="0"/>
              <a:t>Manuscript’s peer review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sz="2400" dirty="0">
                <a:solidFill>
                  <a:srgbClr val="FFFF00"/>
                </a:solidFill>
              </a:rPr>
              <a:t>Two research teams</a:t>
            </a:r>
            <a:r>
              <a:rPr lang="en-US" sz="2400" dirty="0"/>
              <a:t>, both working on a treatment for HIV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en-US" sz="2000" dirty="0"/>
              <a:t>Arnaldo Rodrigues (A.R.), Portugal; Charles Tenaud (C.T.), France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en-US" sz="2000" dirty="0"/>
              <a:t>Both teams have achieved comparable levels of progress and innovation</a:t>
            </a:r>
          </a:p>
          <a:p>
            <a:pPr marL="1028700" lvl="1" indent="-342900" algn="just">
              <a:buFont typeface="Wingdings" panose="05000000000000000000" pitchFamily="2" charset="2"/>
              <a:buChar char="§"/>
            </a:pPr>
            <a:r>
              <a:rPr lang="en-US" sz="2400" dirty="0"/>
              <a:t>Two alternative scenarios</a:t>
            </a: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9C998D4-8724-40C2-BE2D-E52407225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4304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1034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Analysis of a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8604448" cy="5456237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/>
              <a:t>Scenario I </a:t>
            </a:r>
            <a:endParaRPr lang="en-US" u="sng" dirty="0"/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A.R. submits a manuscript for publication in a journal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Manuscript announces a new innovative one within a year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Journal editor invites C.T. to peer review the manuscript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C.T. recommends acceptance of the manuscript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After publication, C.T. tries </a:t>
            </a:r>
            <a:r>
              <a:rPr lang="en-US" dirty="0">
                <a:solidFill>
                  <a:srgbClr val="FFFF00"/>
                </a:solidFill>
              </a:rPr>
              <a:t>to replicate </a:t>
            </a:r>
            <a:r>
              <a:rPr lang="en-US" dirty="0"/>
              <a:t>the reported study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Report is incomplete, C.T. is therefore unable to replicate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C.T. emails A.R., asking for </a:t>
            </a:r>
            <a:r>
              <a:rPr lang="en-US" dirty="0">
                <a:solidFill>
                  <a:srgbClr val="FFFF00"/>
                </a:solidFill>
              </a:rPr>
              <a:t>additional clarification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A.R. fears C.T. may progress faster and publish before him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To play for time, A.R. sends </a:t>
            </a:r>
            <a:r>
              <a:rPr lang="en-US" dirty="0">
                <a:solidFill>
                  <a:srgbClr val="FFFF00"/>
                </a:solidFill>
              </a:rPr>
              <a:t>faulty data </a:t>
            </a:r>
            <a:r>
              <a:rPr lang="en-US" dirty="0"/>
              <a:t>to C.T.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Meanwhile, A.R. will finish the new manuscript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After publishing the new manuscript, A.R. will email C.T.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In new email, A.R. intends to correct the faulty data…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…</a:t>
            </a:r>
            <a:r>
              <a:rPr lang="en-US" dirty="0">
                <a:solidFill>
                  <a:srgbClr val="FFFF00"/>
                </a:solidFill>
              </a:rPr>
              <a:t>apologizing</a:t>
            </a:r>
            <a:r>
              <a:rPr lang="en-US" dirty="0"/>
              <a:t> for his “unforgivable lapse”!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marL="1124712" lvl="3" indent="0" algn="just">
              <a:buNone/>
            </a:pPr>
            <a:endParaRPr lang="en-US" dirty="0"/>
          </a:p>
          <a:p>
            <a:pPr marL="137160" indent="0" algn="just">
              <a:buNone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E9B89C9A-95E7-40BA-BD4A-6B7D32036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44892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8235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Analysis of a case study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2304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/>
              <a:t>Scenario II 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C.T. submits a manuscript for publication in a journal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Journal editor invites A.R. to peer review the manuscript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A.R. realizes that C.T.’s team is more </a:t>
            </a:r>
            <a:r>
              <a:rPr lang="en-US" dirty="0">
                <a:solidFill>
                  <a:srgbClr val="FFFF00"/>
                </a:solidFill>
              </a:rPr>
              <a:t>advanced</a:t>
            </a:r>
            <a:r>
              <a:rPr lang="en-US" dirty="0"/>
              <a:t> than his own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A.R.’s ambition to be the first to publish is therefore at risk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To play for time, A.R. recommends </a:t>
            </a:r>
            <a:r>
              <a:rPr lang="en-US" dirty="0">
                <a:solidFill>
                  <a:srgbClr val="FFFF00"/>
                </a:solidFill>
              </a:rPr>
              <a:t>conditional acceptance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Condition is the execution of a number of additional trials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Meanwhile, A.R. will benefit from original contents of C.T.’s manuscript and will publish first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Once C.T. has fulfilled A.R.’s requirements…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…A.R. will recommend </a:t>
            </a:r>
            <a:r>
              <a:rPr lang="en-US" dirty="0">
                <a:solidFill>
                  <a:srgbClr val="FFFF00"/>
                </a:solidFill>
              </a:rPr>
              <a:t>acceptance</a:t>
            </a:r>
            <a:r>
              <a:rPr lang="en-US" dirty="0"/>
              <a:t> for publication of the revised C.T.’s manuscript</a:t>
            </a:r>
          </a:p>
          <a:p>
            <a:pPr marL="1124712" lvl="3" indent="0" algn="just">
              <a:buNone/>
            </a:pPr>
            <a:endParaRPr lang="en-US" dirty="0"/>
          </a:p>
          <a:p>
            <a:pPr marL="137160" indent="0" algn="just">
              <a:buNone/>
            </a:pPr>
            <a:endParaRPr lang="pt-PT" dirty="0"/>
          </a:p>
          <a:p>
            <a:pPr marL="68580" indent="0" algn="just">
              <a:buNone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0A1DFDEF-2DD7-4E9E-B370-D25AA52F0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4333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332656"/>
            <a:ext cx="8229600" cy="80370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Ethical dilemma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36362"/>
            <a:ext cx="8393788" cy="538898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Students are confronted with the following challenge 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You are a </a:t>
            </a:r>
            <a:r>
              <a:rPr lang="en-US" dirty="0">
                <a:solidFill>
                  <a:srgbClr val="FFFF00"/>
                </a:solidFill>
              </a:rPr>
              <a:t>young researcher </a:t>
            </a:r>
            <a:r>
              <a:rPr lang="en-US" dirty="0"/>
              <a:t>of A.R.’s team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For some fortuitous reason (a misdirected email...) you identify A.R.’s </a:t>
            </a:r>
            <a:r>
              <a:rPr lang="en-US" dirty="0">
                <a:solidFill>
                  <a:srgbClr val="FFFF00"/>
                </a:solidFill>
              </a:rPr>
              <a:t>unethical</a:t>
            </a:r>
            <a:r>
              <a:rPr lang="en-US" dirty="0"/>
              <a:t> behavior 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In other words, you are “the </a:t>
            </a:r>
            <a:r>
              <a:rPr lang="en-US" dirty="0">
                <a:solidFill>
                  <a:srgbClr val="FFFF00"/>
                </a:solidFill>
              </a:rPr>
              <a:t>only one to know</a:t>
            </a:r>
            <a:r>
              <a:rPr lang="en-US" dirty="0"/>
              <a:t>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How will you </a:t>
            </a:r>
            <a:r>
              <a:rPr lang="en-US" dirty="0">
                <a:solidFill>
                  <a:srgbClr val="FFFF00"/>
                </a:solidFill>
              </a:rPr>
              <a:t>react</a:t>
            </a:r>
            <a:r>
              <a:rPr lang="en-US" dirty="0"/>
              <a:t> in both scenarios I and II? Why?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Would you simply </a:t>
            </a:r>
            <a:r>
              <a:rPr lang="en-US" dirty="0">
                <a:solidFill>
                  <a:srgbClr val="FFFF00"/>
                </a:solidFill>
              </a:rPr>
              <a:t>ignore</a:t>
            </a:r>
            <a:r>
              <a:rPr lang="en-US" dirty="0"/>
              <a:t> the situation?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If you do nothing, how likely is it that A.R.’s misbehavior will ever be </a:t>
            </a:r>
            <a:r>
              <a:rPr lang="en-US" dirty="0">
                <a:solidFill>
                  <a:srgbClr val="FFFF00"/>
                </a:solidFill>
              </a:rPr>
              <a:t>detected</a:t>
            </a:r>
            <a:r>
              <a:rPr lang="en-US" dirty="0"/>
              <a:t>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Would you consider it a cause for (very serious) </a:t>
            </a:r>
            <a:r>
              <a:rPr lang="en-US" dirty="0">
                <a:solidFill>
                  <a:srgbClr val="FFFF00"/>
                </a:solidFill>
              </a:rPr>
              <a:t>concern</a:t>
            </a:r>
            <a:r>
              <a:rPr lang="en-US" dirty="0"/>
              <a:t>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If you act, what steps will you take and in what order?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How </a:t>
            </a:r>
            <a:r>
              <a:rPr lang="en-US" dirty="0">
                <a:solidFill>
                  <a:srgbClr val="FFFF00"/>
                </a:solidFill>
              </a:rPr>
              <a:t>accountable</a:t>
            </a:r>
            <a:r>
              <a:rPr lang="en-US" dirty="0"/>
              <a:t> is each member of A.R.’s team?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Feeling protected against consequences of </a:t>
            </a:r>
            <a:r>
              <a:rPr lang="en-US" dirty="0">
                <a:solidFill>
                  <a:srgbClr val="FFFF00"/>
                </a:solidFill>
              </a:rPr>
              <a:t>whistleblowing</a:t>
            </a:r>
            <a:r>
              <a:rPr lang="en-US" dirty="0"/>
              <a:t>?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9E65710-652B-48C3-9960-1BA67881F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28619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332656"/>
            <a:ext cx="8229600" cy="80370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Ethical dilemma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2"/>
            <a:ext cx="8229600" cy="481291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Students are divided (physically or virtually) into groups of five and given 15 minutes to reflect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Each group nominates a speaker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Students’ interaction and discussion is sparked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Students’ openly express themselves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Teacher successively visits the different groups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Teacher acts as a tutor more than a lecturer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191B6-9D6D-4A4F-89D4-1FC44780C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44475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260648"/>
            <a:ext cx="8229600" cy="87571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Ethical dilemma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36362"/>
            <a:ext cx="8208912" cy="5400579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Some illustrative responses from students’ reflection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Scenario I: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“Conflict of interest should have been </a:t>
            </a:r>
            <a:r>
              <a:rPr lang="en-US" dirty="0">
                <a:solidFill>
                  <a:srgbClr val="FFFF00"/>
                </a:solidFill>
              </a:rPr>
              <a:t>disclosed</a:t>
            </a:r>
            <a:r>
              <a:rPr lang="en-US" dirty="0"/>
              <a:t> by C.T., before accepting to review the manuscript”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“Advise A.R. to send the </a:t>
            </a:r>
            <a:r>
              <a:rPr lang="en-US" dirty="0">
                <a:solidFill>
                  <a:srgbClr val="FFFF00"/>
                </a:solidFill>
              </a:rPr>
              <a:t>correct</a:t>
            </a:r>
            <a:r>
              <a:rPr lang="en-US" dirty="0"/>
              <a:t> and complete information and then invite C.T. for a joint venture”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</a:t>
            </a:r>
            <a:r>
              <a:rPr lang="en-US" dirty="0">
                <a:solidFill>
                  <a:srgbClr val="FFFF00"/>
                </a:solidFill>
              </a:rPr>
              <a:t>Reproducibility</a:t>
            </a:r>
            <a:r>
              <a:rPr lang="en-US" dirty="0"/>
              <a:t> of our research is paramount and must be granted by A.R.’s feedback to C.T.’s request”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Scenario II: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“Conflict of interest should have been </a:t>
            </a:r>
            <a:r>
              <a:rPr lang="en-US" dirty="0">
                <a:solidFill>
                  <a:srgbClr val="FFFF00"/>
                </a:solidFill>
              </a:rPr>
              <a:t>disclosed</a:t>
            </a:r>
            <a:r>
              <a:rPr lang="en-US" dirty="0"/>
              <a:t> by A.R., before accepting to review the manuscript”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“Advise A.R. not to use confidential information for our </a:t>
            </a:r>
            <a:r>
              <a:rPr lang="en-US" dirty="0">
                <a:solidFill>
                  <a:srgbClr val="FFFF00"/>
                </a:solidFill>
              </a:rPr>
              <a:t>own gain”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“Advise A.R. to recommend acceptance of the manuscript and then invite C.T. for a </a:t>
            </a:r>
            <a:r>
              <a:rPr lang="en-US" dirty="0">
                <a:solidFill>
                  <a:srgbClr val="FFFF00"/>
                </a:solidFill>
              </a:rPr>
              <a:t>joint venture</a:t>
            </a:r>
            <a:r>
              <a:rPr lang="en-US" dirty="0"/>
              <a:t>”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1A3C7-87D0-4535-AE21-5CB3F261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168474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716" y="260648"/>
            <a:ext cx="8229600" cy="87571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Ethical dilemma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16" y="1136362"/>
            <a:ext cx="8656284" cy="5280313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Some illustrative responses from students’ reflection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en-US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dirty="0"/>
              <a:t>Common to both Scenarios I and II: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“Start by exploring the </a:t>
            </a:r>
            <a:r>
              <a:rPr lang="en-US" dirty="0">
                <a:solidFill>
                  <a:srgbClr val="FFFF00"/>
                </a:solidFill>
              </a:rPr>
              <a:t>opinion</a:t>
            </a:r>
            <a:r>
              <a:rPr lang="en-US" dirty="0"/>
              <a:t> of my colleagues”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“Also probing the </a:t>
            </a:r>
            <a:r>
              <a:rPr lang="en-US" dirty="0">
                <a:solidFill>
                  <a:srgbClr val="FFFF00"/>
                </a:solidFill>
              </a:rPr>
              <a:t>position</a:t>
            </a:r>
            <a:r>
              <a:rPr lang="en-US" dirty="0"/>
              <a:t> of other researchers”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“Talk to A.R. and suggest </a:t>
            </a:r>
            <a:r>
              <a:rPr lang="en-US" dirty="0">
                <a:solidFill>
                  <a:srgbClr val="FFFF00"/>
                </a:solidFill>
              </a:rPr>
              <a:t>joint venture </a:t>
            </a:r>
            <a:r>
              <a:rPr lang="en-US" dirty="0"/>
              <a:t>with C.T.’s team”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“Try to find existing channels for </a:t>
            </a:r>
            <a:r>
              <a:rPr lang="en-US" dirty="0">
                <a:solidFill>
                  <a:srgbClr val="FFFF00"/>
                </a:solidFill>
              </a:rPr>
              <a:t>whistleblowing</a:t>
            </a:r>
            <a:r>
              <a:rPr lang="en-US" dirty="0"/>
              <a:t>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“Try to ensure possible </a:t>
            </a:r>
            <a:r>
              <a:rPr lang="en-US" dirty="0">
                <a:solidFill>
                  <a:srgbClr val="FFFF00"/>
                </a:solidFill>
              </a:rPr>
              <a:t>retaliation</a:t>
            </a:r>
            <a:r>
              <a:rPr lang="en-US" dirty="0"/>
              <a:t> is avoided”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“After all, my thesis (and professional </a:t>
            </a:r>
            <a:r>
              <a:rPr lang="en-US" dirty="0">
                <a:solidFill>
                  <a:srgbClr val="FFFF00"/>
                </a:solidFill>
              </a:rPr>
              <a:t>future</a:t>
            </a:r>
            <a:r>
              <a:rPr lang="en-US" dirty="0"/>
              <a:t>) is at stake!”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</a:t>
            </a:r>
            <a:r>
              <a:rPr lang="en-US" dirty="0">
                <a:solidFill>
                  <a:srgbClr val="FFFF00"/>
                </a:solidFill>
              </a:rPr>
              <a:t>Leave</a:t>
            </a:r>
            <a:r>
              <a:rPr lang="en-US" dirty="0"/>
              <a:t> the group, disgusted by A.R.’s unethical behavior”</a:t>
            </a:r>
          </a:p>
          <a:p>
            <a:pPr lvl="1" algn="just">
              <a:buFont typeface="Wingdings" pitchFamily="2" charset="2"/>
              <a:buChar char="§"/>
            </a:pPr>
            <a:r>
              <a:rPr lang="en-US" dirty="0"/>
              <a:t>“Send an </a:t>
            </a:r>
            <a:r>
              <a:rPr lang="en-US" dirty="0">
                <a:solidFill>
                  <a:srgbClr val="FFFF00"/>
                </a:solidFill>
              </a:rPr>
              <a:t>anonymous</a:t>
            </a:r>
            <a:r>
              <a:rPr lang="en-US" dirty="0"/>
              <a:t> letter to the journal’s editor”</a:t>
            </a:r>
          </a:p>
          <a:p>
            <a:pPr lvl="1" algn="just">
              <a:buFont typeface="Wingdings" pitchFamily="2" charset="2"/>
              <a:buChar char="§"/>
            </a:pPr>
            <a:endParaRPr lang="en-US" dirty="0"/>
          </a:p>
          <a:p>
            <a:pPr lvl="1" algn="just">
              <a:buFont typeface="Wingdings" pitchFamily="2" charset="2"/>
              <a:buChar char="§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 algn="just">
              <a:buFont typeface="Wingdings" pitchFamily="2" charset="2"/>
              <a:buChar char="q"/>
            </a:pPr>
            <a:endParaRPr lang="pt-PT" dirty="0"/>
          </a:p>
          <a:p>
            <a:pPr>
              <a:buFont typeface="Wingdings" pitchFamily="2" charset="2"/>
              <a:buChar char="q"/>
            </a:pPr>
            <a:endParaRPr lang="pt-PT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C971F-5977-4DF6-9FE1-BA802FF48DC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B8784-D53F-47E9-9FE7-5A02935C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290135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/>
              <a:t>Ethimology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Deontology</a:t>
            </a:r>
          </a:p>
          <a:p>
            <a:pPr lvl="1"/>
            <a:r>
              <a:rPr lang="en-GB" dirty="0"/>
              <a:t>(</a:t>
            </a:r>
            <a:r>
              <a:rPr lang="en-GB" dirty="0" err="1"/>
              <a:t>deon</a:t>
            </a:r>
            <a:r>
              <a:rPr lang="en-GB" dirty="0"/>
              <a:t>, Greek – duty)</a:t>
            </a:r>
          </a:p>
          <a:p>
            <a:pPr lvl="1"/>
            <a:r>
              <a:rPr lang="en-GB" dirty="0"/>
              <a:t>Duties of professions</a:t>
            </a:r>
          </a:p>
          <a:p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Ethics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(ethos, Greek – character)</a:t>
            </a:r>
          </a:p>
          <a:p>
            <a:pPr lvl="1"/>
            <a:r>
              <a:rPr lang="en-GB" dirty="0"/>
              <a:t>Critical analysis of social practices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59EB0-1D98-44E7-B352-38156C974684}" type="slidenum">
              <a:rPr lang="pt-PT" smtClean="0"/>
              <a:t>9</a:t>
            </a:fld>
            <a:endParaRPr lang="pt-PT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1EC9397-A897-4665-A803-EB3955EAD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7474024" cy="365125"/>
          </a:xfrm>
        </p:spPr>
        <p:txBody>
          <a:bodyPr/>
          <a:lstStyle/>
          <a:p>
            <a:pPr algn="ctr"/>
            <a:r>
              <a:rPr lang="pt-PT" sz="1400" dirty="0"/>
              <a:t>Alfredo Soeiro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UPorto</a:t>
            </a:r>
            <a:r>
              <a:rPr lang="pt-PT" sz="1400" dirty="0"/>
              <a:t> </a:t>
            </a:r>
            <a:r>
              <a:rPr lang="pt-PT" sz="1400" dirty="0" err="1"/>
              <a:t>and</a:t>
            </a:r>
            <a:r>
              <a:rPr lang="pt-PT" sz="1400" dirty="0"/>
              <a:t> Luis Adriano Oliveira </a:t>
            </a:r>
            <a:r>
              <a:rPr lang="en-150" sz="1400" dirty="0"/>
              <a:t>–</a:t>
            </a:r>
            <a:r>
              <a:rPr lang="pt-PT" sz="1400" dirty="0"/>
              <a:t> </a:t>
            </a:r>
            <a:r>
              <a:rPr lang="pt-PT" sz="1400" dirty="0" err="1"/>
              <a:t>UCoimbra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107591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378</TotalTime>
  <Words>1192</Words>
  <Application>Microsoft Office PowerPoint</Application>
  <PresentationFormat>On-screen Show (4:3)</PresentationFormat>
  <Paragraphs>208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Consolas</vt:lpstr>
      <vt:lpstr>Corbel</vt:lpstr>
      <vt:lpstr>Wingdings</vt:lpstr>
      <vt:lpstr>Wingdings 2</vt:lpstr>
      <vt:lpstr>Wingdings 3</vt:lpstr>
      <vt:lpstr>Metro</vt:lpstr>
      <vt:lpstr>Teaching Ethics to Engineering Students:            Case Studies</vt:lpstr>
      <vt:lpstr>Analysis of a case study</vt:lpstr>
      <vt:lpstr>Analysis of a case study</vt:lpstr>
      <vt:lpstr>Analysis of a case study (cont.)</vt:lpstr>
      <vt:lpstr>Ethical dilemma</vt:lpstr>
      <vt:lpstr>Ethical dilemma (cont.)</vt:lpstr>
      <vt:lpstr>Ethical dilemma (cont.)</vt:lpstr>
      <vt:lpstr>Ethical dilemma (cont.)</vt:lpstr>
      <vt:lpstr>Ethimology</vt:lpstr>
      <vt:lpstr>Case Study – Civil Engineering</vt:lpstr>
      <vt:lpstr>Typical issues</vt:lpstr>
      <vt:lpstr>Sample question</vt:lpstr>
      <vt:lpstr>Three perspectives</vt:lpstr>
      <vt:lpstr>Reactions</vt:lpstr>
      <vt:lpstr>Concluding remarks</vt:lpstr>
    </vt:vector>
  </TitlesOfParts>
  <Company>FEUP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educativos abertos (OER) e as possibilidades por explorar</dc:title>
  <dc:creator>CICA</dc:creator>
  <cp:lastModifiedBy>Alfredo Soeiro</cp:lastModifiedBy>
  <cp:revision>79</cp:revision>
  <dcterms:created xsi:type="dcterms:W3CDTF">2014-07-01T15:04:28Z</dcterms:created>
  <dcterms:modified xsi:type="dcterms:W3CDTF">2021-06-18T07:18:06Z</dcterms:modified>
</cp:coreProperties>
</file>