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70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9118F0-4773-48E8-AB63-8EBCEDBB26AB}" type="datetimeFigureOut">
              <a:rPr lang="pt-PT" smtClean="0"/>
              <a:t>04-11-2011</a:t>
            </a:fld>
            <a:endParaRPr lang="pt-P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PT"/>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30B255-7AEF-417A-A2BE-B37A3A2BBB87}" type="slidenum">
              <a:rPr lang="pt-PT" smtClean="0"/>
              <a:t>‹#›</a:t>
            </a:fld>
            <a:endParaRPr lang="pt-P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pt-P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PT"/>
          </a:p>
        </p:txBody>
      </p:sp>
      <p:sp>
        <p:nvSpPr>
          <p:cNvPr id="4" name="Date Placeholder 3"/>
          <p:cNvSpPr>
            <a:spLocks noGrp="1"/>
          </p:cNvSpPr>
          <p:nvPr>
            <p:ph type="dt" sz="half" idx="10"/>
          </p:nvPr>
        </p:nvSpPr>
        <p:spPr/>
        <p:txBody>
          <a:bodyPr/>
          <a:lstStyle/>
          <a:p>
            <a:fld id="{2E6FF5EB-A751-4B84-88B7-06ABE610B07E}" type="datetime1">
              <a:rPr lang="pt-PT" smtClean="0"/>
              <a:t>04-11-2011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1EE14302-9AC9-4A51-AC85-0FEBBF3585C3}" type="datetime1">
              <a:rPr lang="pt-PT" smtClean="0"/>
              <a:t>04-11-2011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pt-P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4E961E9B-61A7-4312-B64B-13A5E09ACDBB}" type="datetime1">
              <a:rPr lang="pt-PT" smtClean="0"/>
              <a:t>04-11-2011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5C607828-D0AD-4BD0-82F0-6D778F799D27}" type="datetime1">
              <a:rPr lang="pt-PT" smtClean="0"/>
              <a:t>04-11-2011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P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4883F9-D39B-433E-A67B-BE8E586B303F}" type="datetime1">
              <a:rPr lang="pt-PT" smtClean="0"/>
              <a:t>04-11-2011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Date Placeholder 4"/>
          <p:cNvSpPr>
            <a:spLocks noGrp="1"/>
          </p:cNvSpPr>
          <p:nvPr>
            <p:ph type="dt" sz="half" idx="10"/>
          </p:nvPr>
        </p:nvSpPr>
        <p:spPr/>
        <p:txBody>
          <a:bodyPr/>
          <a:lstStyle/>
          <a:p>
            <a:fld id="{67A2A51B-2C52-4D1B-8DB4-FFC4BD950694}" type="datetime1">
              <a:rPr lang="pt-PT" smtClean="0"/>
              <a:t>04-11-2011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pt-P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7" name="Date Placeholder 6"/>
          <p:cNvSpPr>
            <a:spLocks noGrp="1"/>
          </p:cNvSpPr>
          <p:nvPr>
            <p:ph type="dt" sz="half" idx="10"/>
          </p:nvPr>
        </p:nvSpPr>
        <p:spPr/>
        <p:txBody>
          <a:bodyPr/>
          <a:lstStyle/>
          <a:p>
            <a:fld id="{6EDC529C-ECA0-4BC1-9C70-AE61F18A2109}" type="datetime1">
              <a:rPr lang="pt-PT" smtClean="0"/>
              <a:t>04-11-2011</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Date Placeholder 2"/>
          <p:cNvSpPr>
            <a:spLocks noGrp="1"/>
          </p:cNvSpPr>
          <p:nvPr>
            <p:ph type="dt" sz="half" idx="10"/>
          </p:nvPr>
        </p:nvSpPr>
        <p:spPr/>
        <p:txBody>
          <a:bodyPr/>
          <a:lstStyle/>
          <a:p>
            <a:fld id="{7008EC6D-89DF-4BCC-8649-E9F4FC2903F5}" type="datetime1">
              <a:rPr lang="pt-PT" smtClean="0"/>
              <a:t>04-11-2011</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ACFAF1-C340-4A7F-88DD-2F8B14DFAC37}" type="datetime1">
              <a:rPr lang="pt-PT" smtClean="0"/>
              <a:t>04-11-2011</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P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80C0FB-03FE-4B6C-BEC5-B847A167172B}" type="datetime1">
              <a:rPr lang="pt-PT" smtClean="0"/>
              <a:t>04-11-2011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P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DC596D-E2DE-4D4C-8B74-AC6D1FED329E}" type="datetime1">
              <a:rPr lang="pt-PT" smtClean="0"/>
              <a:t>04-11-2011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D10209A1-5BC7-408E-AF14-D6CE45203374}" type="slidenum">
              <a:rPr lang="pt-PT" smtClean="0"/>
              <a:t>‹#›</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pt-PT"/>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FFD069-7371-477D-8AB7-0FF7F2CBA01C}" type="datetime1">
              <a:rPr lang="pt-PT" smtClean="0"/>
              <a:t>04-11-2011</a:t>
            </a:fld>
            <a:endParaRPr lang="pt-P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0209A1-5BC7-408E-AF14-D6CE45203374}" type="slidenum">
              <a:rPr lang="pt-PT" smtClean="0"/>
              <a:t>‹#›</a:t>
            </a:fld>
            <a:endParaRPr lang="pt-P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pt-PT" dirty="0" smtClean="0"/>
              <a:t>Análise Económica das Fusões</a:t>
            </a:r>
            <a:endParaRPr lang="pt-PT" dirty="0"/>
          </a:p>
        </p:txBody>
      </p:sp>
      <p:sp>
        <p:nvSpPr>
          <p:cNvPr id="5" name="Content Placeholder 4"/>
          <p:cNvSpPr>
            <a:spLocks noGrp="1"/>
          </p:cNvSpPr>
          <p:nvPr>
            <p:ph idx="1"/>
          </p:nvPr>
        </p:nvSpPr>
        <p:spPr/>
        <p:txBody>
          <a:bodyPr>
            <a:normAutofit lnSpcReduction="10000"/>
          </a:bodyPr>
          <a:lstStyle/>
          <a:p>
            <a:pPr algn="just"/>
            <a:r>
              <a:rPr lang="pt-PT" dirty="0" smtClean="0"/>
              <a:t>Com efeito, o limiar crítico que a quota de mercado conjunta das empresas envolvidas na fusão não pode ultrapassar, para que os seus efeitos em termos de bem-estar sejam inequivocamente positivos, depende da intensidade com que os rivais irão reagir à alteração do comportamento das empresas envolvidas (para além dos aspetos estruturais, temos que levar em linha de conta os de natureza comportamental).</a:t>
            </a:r>
            <a:endParaRPr lang="pt-PT" dirty="0"/>
          </a:p>
        </p:txBody>
      </p:sp>
      <p:sp>
        <p:nvSpPr>
          <p:cNvPr id="6" name="Slide Number Placeholder 5"/>
          <p:cNvSpPr>
            <a:spLocks noGrp="1"/>
          </p:cNvSpPr>
          <p:nvPr>
            <p:ph type="sldNum" sz="quarter" idx="12"/>
          </p:nvPr>
        </p:nvSpPr>
        <p:spPr/>
        <p:txBody>
          <a:bodyPr/>
          <a:lstStyle/>
          <a:p>
            <a:fld id="{D10209A1-5BC7-408E-AF14-D6CE45203374}" type="slidenum">
              <a:rPr lang="pt-PT" smtClean="0"/>
              <a:t>1</a:t>
            </a:fld>
            <a:endParaRPr lang="pt-P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Análise Económica das Fusões</a:t>
            </a:r>
            <a:endParaRPr lang="pt-PT" dirty="0"/>
          </a:p>
        </p:txBody>
      </p:sp>
      <p:sp>
        <p:nvSpPr>
          <p:cNvPr id="3" name="Content Placeholder 2"/>
          <p:cNvSpPr>
            <a:spLocks noGrp="1"/>
          </p:cNvSpPr>
          <p:nvPr>
            <p:ph idx="1"/>
          </p:nvPr>
        </p:nvSpPr>
        <p:spPr/>
        <p:txBody>
          <a:bodyPr/>
          <a:lstStyle/>
          <a:p>
            <a:pPr algn="just"/>
            <a:r>
              <a:rPr lang="pt-PT" dirty="0" smtClean="0"/>
              <a:t>Fusões endógenas</a:t>
            </a:r>
          </a:p>
          <a:p>
            <a:pPr algn="just"/>
            <a:r>
              <a:rPr lang="pt-PT" dirty="0" smtClean="0"/>
              <a:t>Nos modelos de fusões endógenas, a ocorrência, ou não, das fusões é determinada pelo próprio modelo.</a:t>
            </a:r>
          </a:p>
          <a:p>
            <a:pPr algn="just"/>
            <a:r>
              <a:rPr lang="pt-PT" dirty="0" smtClean="0"/>
              <a:t>O primeiro destes modelos foi apresentado por Kamien e Zang (1990), tendo sido retomado e alargado por Gaudet e Salant (1992).</a:t>
            </a:r>
          </a:p>
          <a:p>
            <a:pPr algn="just"/>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10</a:t>
            </a:fld>
            <a:endParaRPr lang="pt-P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 </a:t>
            </a:r>
            <a:endParaRPr lang="pt-PT" dirty="0"/>
          </a:p>
        </p:txBody>
      </p:sp>
      <p:sp>
        <p:nvSpPr>
          <p:cNvPr id="3" name="Content Placeholder 2"/>
          <p:cNvSpPr>
            <a:spLocks noGrp="1"/>
          </p:cNvSpPr>
          <p:nvPr>
            <p:ph idx="1"/>
          </p:nvPr>
        </p:nvSpPr>
        <p:spPr/>
        <p:txBody>
          <a:bodyPr>
            <a:normAutofit fontScale="92500" lnSpcReduction="20000"/>
          </a:bodyPr>
          <a:lstStyle/>
          <a:p>
            <a:pPr algn="just"/>
            <a:r>
              <a:rPr lang="pt-PT" dirty="0" smtClean="0"/>
              <a:t>Este modelo consiste num jogo em dois períodos. A ocorrência, ou não, de fusões, é determinada no primeiro período do jogo, enquanto a concorrência entre as empresas se processa no segundo.</a:t>
            </a:r>
          </a:p>
          <a:p>
            <a:pPr algn="just"/>
            <a:r>
              <a:rPr lang="pt-PT" dirty="0" smtClean="0"/>
              <a:t>No primeiro período, antecipando o que se irá passar no segundo, cada uma das N empresas presentes na indústria anuncia o preço que está disposta a pagar para adquirir cada uma das suas N-1 concorrentes, bem como o preço que exige por si mesma.</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11</a:t>
            </a:fld>
            <a:endParaRPr lang="pt-P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92500" lnSpcReduction="10000"/>
          </a:bodyPr>
          <a:lstStyle/>
          <a:p>
            <a:pPr algn="just"/>
            <a:r>
              <a:rPr lang="pt-PT" dirty="0" smtClean="0"/>
              <a:t>Como resultado deste primeiro momento do jogo, cada uma das empresas permanece independente, se o valor que pediu por si mesma é superior ao preço por ela oferecido por cada uma das outras empresas, ou é adquirida, caso o preço que algum dos concorrentes por si ofereceu seja superior àquele valor.</a:t>
            </a:r>
          </a:p>
          <a:p>
            <a:pPr algn="just"/>
            <a:r>
              <a:rPr lang="pt-PT" dirty="0" smtClean="0"/>
              <a:t>No segundo período, cada um dos jogadores que não vendeu a sua empresa no primeiro período controla uma ou mais empresas.</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12</a:t>
            </a:fld>
            <a:endParaRPr lang="pt-PT"/>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lnSpcReduction="10000"/>
          </a:bodyPr>
          <a:lstStyle/>
          <a:p>
            <a:pPr algn="just"/>
            <a:r>
              <a:rPr lang="pt-PT" dirty="0" smtClean="0"/>
              <a:t>Gaudet e Salant (1992) apresentam duas versões do modelo, em que cada um dos jogadores decide a quantidade a vender ou o preço a cobrar pelo seu produto, dependendo da forma que assuma a interação estratégica (Cournot ou Bertrand), tendo em vista maximizar o lucro conjunto das empresas que controla (também é considerada a complementaridade ou substituibilidade entre os produtos).</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13</a:t>
            </a:fld>
            <a:endParaRPr lang="pt-P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92500" lnSpcReduction="20000"/>
          </a:bodyPr>
          <a:lstStyle/>
          <a:p>
            <a:pPr algn="just"/>
            <a:r>
              <a:rPr lang="pt-PT" dirty="0" smtClean="0"/>
              <a:t>Para os jogadores que abandonam o jogo no primeiro período, o resultado é o montante recebido pela venda da sua empresa.</a:t>
            </a:r>
          </a:p>
          <a:p>
            <a:pPr algn="just"/>
            <a:r>
              <a:rPr lang="pt-PT" dirty="0" smtClean="0"/>
              <a:t>Para os restantes, o resultado do jogo consiste nos lucros obtidos no segundo período, deduzidos dos investimentos eventualmente efetuados na aquisição de outras empresas.</a:t>
            </a:r>
          </a:p>
          <a:p>
            <a:pPr algn="just"/>
            <a:r>
              <a:rPr lang="pt-PT" dirty="0" smtClean="0"/>
              <a:t>Os autores começam por demonstrar que, sem surpresa, as fusões que Salant et al (1983) tinham verificado ser não rentáveis não ocorreriam endogenamente.</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14</a:t>
            </a:fld>
            <a:endParaRPr lang="pt-PT"/>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85000" lnSpcReduction="10000"/>
          </a:bodyPr>
          <a:lstStyle/>
          <a:p>
            <a:pPr algn="just"/>
            <a:r>
              <a:rPr lang="pt-PT" dirty="0" smtClean="0"/>
              <a:t>Como as empresas antecipam que podem ser mais rentáveis não participando na fusão, esta não se concretiza.</a:t>
            </a:r>
          </a:p>
          <a:p>
            <a:pPr algn="just"/>
            <a:r>
              <a:rPr lang="pt-PT" dirty="0" smtClean="0"/>
              <a:t>Mas mostram, igualmente, que certas fusões que seriam rentáveis também não se concretizam.</a:t>
            </a:r>
          </a:p>
          <a:p>
            <a:pPr algn="just"/>
            <a:r>
              <a:rPr lang="pt-PT" dirty="0" smtClean="0"/>
              <a:t>A razão para tal é análoga à que leva à instabilidade de um cartel – se bem que seja do interesse comum das empresas formarem um cartel, para cada uma delas, individualmente, seria preferível que as restantes empresas o formassem, permanecendo a própria empresa independente.</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15</a:t>
            </a:fld>
            <a:endParaRPr lang="pt-P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92500" lnSpcReduction="10000"/>
          </a:bodyPr>
          <a:lstStyle/>
          <a:p>
            <a:pPr algn="just"/>
            <a:r>
              <a:rPr lang="pt-PT" dirty="0" smtClean="0"/>
              <a:t>Analisando depois, especificamente, o caso em que a concorrência no segundo período é à Cournot, com produtos substitutos, os autores mostram que, na ausência de custos fixos, todas as fusões teriam efeitos nefastos em termos de bem-estar.</a:t>
            </a:r>
          </a:p>
          <a:p>
            <a:pPr algn="just"/>
            <a:r>
              <a:rPr lang="pt-PT" dirty="0" smtClean="0"/>
              <a:t>Isto porque não geram qualquer ganho de eficiência que se contraponha ao seu efeito em termos de redução da produção e subida dos preços.</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16</a:t>
            </a:fld>
            <a:endParaRPr lang="pt-PT"/>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92500" lnSpcReduction="20000"/>
          </a:bodyPr>
          <a:lstStyle/>
          <a:p>
            <a:pPr algn="just"/>
            <a:r>
              <a:rPr lang="pt-PT" dirty="0" smtClean="0"/>
              <a:t>Se, no entanto, existirem custos fixos suficientemente elevados, a poupança de custos fixos que resulta da fusão pode gerar efeitos positivos em termos de bem-estar, tal como pode, aliás, tornar rentáveis fusões que não o seriam na ausência desses custos (estes custos fixos  não poderão, no entanto, ser irreversíveis).</a:t>
            </a:r>
          </a:p>
          <a:p>
            <a:pPr algn="just"/>
            <a:r>
              <a:rPr lang="pt-PT" dirty="0" smtClean="0"/>
              <a:t>No caso de concorrência à Bertrand, com produtos complementares, os autores demonstram que todas as fusões têm efeitos positivos em termos de bem-estar.</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17</a:t>
            </a:fld>
            <a:endParaRPr lang="pt-P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92500" lnSpcReduction="20000"/>
          </a:bodyPr>
          <a:lstStyle/>
          <a:p>
            <a:pPr algn="just"/>
            <a:r>
              <a:rPr lang="pt-PT" dirty="0" smtClean="0"/>
              <a:t>Os modelos anteriores não têm em conta a possibilidade de existência de problemas de agência na tomada de decisões relativas às fusões – o critério de decisão, na compra e na venda de empresas, é o “lucro” do seu “proprietário”.</a:t>
            </a:r>
          </a:p>
          <a:p>
            <a:pPr algn="just"/>
            <a:r>
              <a:rPr lang="pt-PT" dirty="0" smtClean="0"/>
              <a:t>No entanto, é comum, na literatura sobre F&amp;A, a noção de que estas possam ser determinadas pelos interesses dos gestores das empresas envolvidas, mais do que por comportamentos maximizadores do lucro – Faulí-Oller e Motta (1996).</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18</a:t>
            </a:fld>
            <a:endParaRPr lang="pt-P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92500" lnSpcReduction="20000"/>
          </a:bodyPr>
          <a:lstStyle/>
          <a:p>
            <a:pPr algn="just"/>
            <a:r>
              <a:rPr lang="pt-PT" dirty="0" smtClean="0"/>
              <a:t>Estes autores admitem a existência de dois tipos de empresas:</a:t>
            </a:r>
          </a:p>
          <a:p>
            <a:pPr algn="just"/>
            <a:r>
              <a:rPr lang="pt-PT" dirty="0" smtClean="0"/>
              <a:t>“Entrepeneurial” – em que não existe separação entre propriedade e controlo, e que se comportariam de forma a maximizar o lucro;</a:t>
            </a:r>
          </a:p>
          <a:p>
            <a:pPr algn="just"/>
            <a:r>
              <a:rPr lang="pt-PT" dirty="0" smtClean="0"/>
              <a:t>“Managerial” – empresas cuja gestão estaria entregue a um gestor profissional, cujo comportamento seria determinado pelos interesses desse gestor, sujeito aos condicionamentos que resultam do seu contrato de trabalho.</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19</a:t>
            </a:fld>
            <a:endParaRPr lang="pt-P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Análise Económica das Fusões</a:t>
            </a:r>
            <a:endParaRPr lang="pt-PT" dirty="0"/>
          </a:p>
        </p:txBody>
      </p:sp>
      <p:sp>
        <p:nvSpPr>
          <p:cNvPr id="3" name="Content Placeholder 2"/>
          <p:cNvSpPr>
            <a:spLocks noGrp="1"/>
          </p:cNvSpPr>
          <p:nvPr>
            <p:ph idx="1"/>
          </p:nvPr>
        </p:nvSpPr>
        <p:spPr/>
        <p:txBody>
          <a:bodyPr>
            <a:normAutofit fontScale="85000" lnSpcReduction="20000"/>
          </a:bodyPr>
          <a:lstStyle/>
          <a:p>
            <a:pPr algn="just"/>
            <a:r>
              <a:rPr lang="pt-PT" dirty="0" smtClean="0"/>
              <a:t>Se os rivais reagirem à alteração do comportamento por parte das empresas envolvidas na fusão com uma alteração menor mas em sentido contrário (como acontece sob condições bastante gerais no modelo de Cournot), teremos um determinado limiar.</a:t>
            </a:r>
          </a:p>
          <a:p>
            <a:pPr algn="just"/>
            <a:r>
              <a:rPr lang="pt-PT" dirty="0" smtClean="0"/>
              <a:t>Se os rivais reagirem mais intensamente, o limiar crítico será mais elevado.</a:t>
            </a:r>
          </a:p>
          <a:p>
            <a:pPr algn="just"/>
            <a:r>
              <a:rPr lang="pt-PT" dirty="0" smtClean="0"/>
              <a:t>Se, pelo contrário, os rivais não reagirem de todo, o limiar crítico será zero – todas as fusões têm um efeito externo negativo.</a:t>
            </a:r>
          </a:p>
          <a:p>
            <a:pPr algn="just"/>
            <a:r>
              <a:rPr lang="pt-PT" dirty="0" smtClean="0"/>
              <a:t>O comportamento das empresas condiciona, portanto, a interpretação dos índices de concentração.</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2</a:t>
            </a:fld>
            <a:endParaRPr lang="pt-PT"/>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lnSpcReduction="10000"/>
          </a:bodyPr>
          <a:lstStyle/>
          <a:p>
            <a:pPr algn="just"/>
            <a:r>
              <a:rPr lang="pt-PT" dirty="0" smtClean="0"/>
              <a:t>O modelo é constituído por um jogo em três períodos em que se admite a existência de uma única empresa “managerial” e de várias empresas “entrepeneurial”.</a:t>
            </a:r>
          </a:p>
          <a:p>
            <a:pPr algn="just"/>
            <a:r>
              <a:rPr lang="pt-PT" dirty="0" smtClean="0"/>
              <a:t> No primeiro momento do jogo, o dono da empresa “managerial” decide o valor de um parâmetro a (que determina, no contrato de trabalho, a importância relativa do lucro e das vendas na remuneração do gestor).</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20</a:t>
            </a:fld>
            <a:endParaRPr lang="pt-P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92500"/>
          </a:bodyPr>
          <a:lstStyle/>
          <a:p>
            <a:pPr algn="just"/>
            <a:r>
              <a:rPr lang="pt-PT" dirty="0" smtClean="0"/>
              <a:t>Os autores pressupõem a existência de concorrência pela posição do gestor, de tal forma que a remuneração que lhe será atribuída corresponderá ao seu custo de oportunidade.</a:t>
            </a:r>
          </a:p>
          <a:p>
            <a:pPr algn="just"/>
            <a:r>
              <a:rPr lang="pt-PT" dirty="0" smtClean="0"/>
              <a:t>O dono da empresa decide ainda se delega no gestor o direito de efetuar aquisições ou se decide, ele mesmo, quantas aquisições devem ser efetuadas (quais é irrelevante no modelo, já que se admite que as empresas são todas idênticas).</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21</a:t>
            </a:fld>
            <a:endParaRPr lang="pt-PT"/>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92500" lnSpcReduction="20000"/>
          </a:bodyPr>
          <a:lstStyle/>
          <a:p>
            <a:pPr algn="just"/>
            <a:r>
              <a:rPr lang="pt-PT" dirty="0" smtClean="0"/>
              <a:t>Se o gestor tem direito de efetuar aquisições, os respetivos custos são deduzidos à sua remuneração.</a:t>
            </a:r>
          </a:p>
          <a:p>
            <a:pPr algn="just"/>
            <a:r>
              <a:rPr lang="pt-PT" dirty="0" smtClean="0"/>
              <a:t>No segundo período, o gestor desta empresa faz oferta de compra das restantes empresas, que as aceitam, ou não (neste modelo, apenas uma das empresas pode fazer ofertas de aquisição).</a:t>
            </a:r>
          </a:p>
          <a:p>
            <a:pPr algn="just"/>
            <a:r>
              <a:rPr lang="pt-PT" dirty="0" smtClean="0"/>
              <a:t>Finalmente, no terceiro momento do jogo, as empresas concorrem no mercado do produto, admitindo os autores que tal possa ocorrer à Cournot ou à Bertrand.</a:t>
            </a:r>
          </a:p>
          <a:p>
            <a:pPr algn="just"/>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22</a:t>
            </a:fld>
            <a:endParaRPr lang="pt-PT"/>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77500" lnSpcReduction="20000"/>
          </a:bodyPr>
          <a:lstStyle/>
          <a:p>
            <a:pPr algn="just"/>
            <a:r>
              <a:rPr lang="pt-PT" dirty="0" smtClean="0"/>
              <a:t>Nesta fase do jogo, enquanto o comportamento das empresas “entrepeneurial” visa maximizar o lucro, o da empresa “managerial” visa maximizar a remuneração do gestor.</a:t>
            </a:r>
          </a:p>
          <a:p>
            <a:pPr algn="just"/>
            <a:r>
              <a:rPr lang="pt-PT" dirty="0" smtClean="0"/>
              <a:t>As principais conclusões do modelo são as de que o contrato ótimo inclui o direito de o gestor efetuar aquisições, atribuindo-lhe uma remuneração em que o parâmetro a é menor do que 1, isto é, uma remuneração, em parte, determinada pelo volume de vendas da empresa.</a:t>
            </a:r>
          </a:p>
          <a:p>
            <a:pPr algn="just"/>
            <a:r>
              <a:rPr lang="pt-PT" dirty="0" smtClean="0"/>
              <a:t>Concluem ainda que, dado este contrato, para certas condições de custos, os gestores levarão a cabo aquisições com rendibilidade negativa para o dono da empresa.</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23</a:t>
            </a:fld>
            <a:endParaRPr lang="pt-P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normAutofit fontScale="85000" lnSpcReduction="10000"/>
          </a:bodyPr>
          <a:lstStyle/>
          <a:p>
            <a:pPr algn="just"/>
            <a:r>
              <a:rPr lang="pt-PT" dirty="0" smtClean="0"/>
              <a:t>Duas questões importantes não tratadas nestes modelos, são as da possibilidade de que a empresa seja propriedade de um conjunto de acionistas, com participações potencialmente diferentes, e da concomitante possibilidade de o controlo da empresa ser assegurado pela aquisição parcial do seu capital (estratégias financeiras em F&amp;A).</a:t>
            </a:r>
          </a:p>
          <a:p>
            <a:pPr algn="just"/>
            <a:r>
              <a:rPr lang="pt-PT" dirty="0" smtClean="0"/>
              <a:t>Estes temas são tratados por um corpo de literatura dedicada ao controlo da empresa que, no que às fusões diz respeito, remonta a Grossman e Hart (1980), e em que se destaca Holmstrom e Nalebuff (1992). </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24</a:t>
            </a:fld>
            <a:endParaRPr lang="pt-P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Fusões Endógenas</a:t>
            </a:r>
            <a:endParaRPr lang="pt-PT" dirty="0"/>
          </a:p>
        </p:txBody>
      </p:sp>
      <p:sp>
        <p:nvSpPr>
          <p:cNvPr id="3" name="Content Placeholder 2"/>
          <p:cNvSpPr>
            <a:spLocks noGrp="1"/>
          </p:cNvSpPr>
          <p:nvPr>
            <p:ph idx="1"/>
          </p:nvPr>
        </p:nvSpPr>
        <p:spPr/>
        <p:txBody>
          <a:bodyPr/>
          <a:lstStyle/>
          <a:p>
            <a:pPr algn="just"/>
            <a:r>
              <a:rPr lang="pt-PT" dirty="0" smtClean="0"/>
              <a:t>Bibliografia relevante (para além dos “papers” citados):</a:t>
            </a:r>
          </a:p>
          <a:p>
            <a:pPr algn="just"/>
            <a:r>
              <a:rPr lang="pt-PT" dirty="0" smtClean="0"/>
              <a:t>Verga Matos e Vasco Rodrigues (2000), cap. 6;</a:t>
            </a:r>
          </a:p>
          <a:p>
            <a:pPr algn="just"/>
            <a:r>
              <a:rPr lang="pt-PT" dirty="0" smtClean="0"/>
              <a:t>Pepall et al (2008), ch. </a:t>
            </a:r>
            <a:r>
              <a:rPr lang="pt-PT" smtClean="0"/>
              <a:t>16.</a:t>
            </a:r>
            <a:endParaRPr lang="pt-PT"/>
          </a:p>
        </p:txBody>
      </p:sp>
      <p:sp>
        <p:nvSpPr>
          <p:cNvPr id="4" name="Slide Number Placeholder 3"/>
          <p:cNvSpPr>
            <a:spLocks noGrp="1"/>
          </p:cNvSpPr>
          <p:nvPr>
            <p:ph type="sldNum" sz="quarter" idx="12"/>
          </p:nvPr>
        </p:nvSpPr>
        <p:spPr/>
        <p:txBody>
          <a:bodyPr/>
          <a:lstStyle/>
          <a:p>
            <a:fld id="{D10209A1-5BC7-408E-AF14-D6CE45203374}" type="slidenum">
              <a:rPr lang="pt-PT" smtClean="0"/>
              <a:t>25</a:t>
            </a:fld>
            <a:endParaRPr lang="pt-P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Análise Económica das Fusões</a:t>
            </a:r>
            <a:endParaRPr lang="pt-PT" dirty="0"/>
          </a:p>
        </p:txBody>
      </p:sp>
      <p:sp>
        <p:nvSpPr>
          <p:cNvPr id="3" name="Content Placeholder 2"/>
          <p:cNvSpPr>
            <a:spLocks noGrp="1"/>
          </p:cNvSpPr>
          <p:nvPr>
            <p:ph idx="1"/>
          </p:nvPr>
        </p:nvSpPr>
        <p:spPr/>
        <p:txBody>
          <a:bodyPr>
            <a:normAutofit lnSpcReduction="10000"/>
          </a:bodyPr>
          <a:lstStyle/>
          <a:p>
            <a:pPr algn="just"/>
            <a:r>
              <a:rPr lang="pt-PT" dirty="0" smtClean="0"/>
              <a:t>Por outro lado, a utilização de um indicador de concentração como critério de decisão pode, também, revelar-se incorreta porque, para uma dada quota de mercado conjunta das empresas envolvidas na fusão, o limiar crítico pode ser crescente com a concentração entre as empresas não participantes (o que é demonstrado pelos autores para o caso de procura linear, custos quadráticos e índice de Herfindahl). </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3</a:t>
            </a:fld>
            <a:endParaRPr lang="pt-P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Análise Económica das Fusões</a:t>
            </a:r>
            <a:endParaRPr lang="pt-PT" dirty="0"/>
          </a:p>
        </p:txBody>
      </p:sp>
      <p:sp>
        <p:nvSpPr>
          <p:cNvPr id="3" name="Content Placeholder 2"/>
          <p:cNvSpPr>
            <a:spLocks noGrp="1"/>
          </p:cNvSpPr>
          <p:nvPr>
            <p:ph idx="1"/>
          </p:nvPr>
        </p:nvSpPr>
        <p:spPr/>
        <p:txBody>
          <a:bodyPr>
            <a:normAutofit fontScale="85000" lnSpcReduction="20000"/>
          </a:bodyPr>
          <a:lstStyle/>
          <a:p>
            <a:pPr algn="just"/>
            <a:r>
              <a:rPr lang="pt-PT" dirty="0" smtClean="0"/>
              <a:t>Assim, a probabilidade de que uma dada fusão produza um efeito externo positivo pode ser crescente com a concentração entre os rivais.</a:t>
            </a:r>
          </a:p>
          <a:p>
            <a:pPr algn="just"/>
            <a:r>
              <a:rPr lang="pt-PT" dirty="0" smtClean="0"/>
              <a:t>McAfee, Preston e Williams (1992), mostram que, desde que a procura seja moderadamente elástica, qualquer fusão que envolva a maior empresa, ou crie uma nova “maior empresa”, tem impacte negativo em termos de bem-estar.</a:t>
            </a:r>
          </a:p>
          <a:p>
            <a:pPr algn="just"/>
            <a:r>
              <a:rPr lang="pt-PT" dirty="0" smtClean="0"/>
              <a:t>Entretanto, como já tivemos oportunidade de referir, Daughety (1990) considera que as empresas, embora com custos idênticos e constantes, desempenham papéis diferentes na interação estratégica.</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4</a:t>
            </a:fld>
            <a:endParaRPr lang="pt-P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Análise Económica das Fusões</a:t>
            </a:r>
            <a:endParaRPr lang="pt-PT" dirty="0"/>
          </a:p>
        </p:txBody>
      </p:sp>
      <p:sp>
        <p:nvSpPr>
          <p:cNvPr id="3" name="Content Placeholder 2"/>
          <p:cNvSpPr>
            <a:spLocks noGrp="1"/>
          </p:cNvSpPr>
          <p:nvPr>
            <p:ph idx="1"/>
          </p:nvPr>
        </p:nvSpPr>
        <p:spPr/>
        <p:txBody>
          <a:bodyPr>
            <a:normAutofit fontScale="92500" lnSpcReduction="10000"/>
          </a:bodyPr>
          <a:lstStyle/>
          <a:p>
            <a:pPr algn="just"/>
            <a:r>
              <a:rPr lang="pt-PT" dirty="0" smtClean="0"/>
              <a:t>Enquanto algumas se comportam à Cournot, as restantes comportam-se, em relação às primeiras, como líderes à Stackelberg, embora entre si se comportem, igualmente, à Cournot.</a:t>
            </a:r>
          </a:p>
          <a:p>
            <a:pPr algn="just"/>
            <a:r>
              <a:rPr lang="pt-PT" dirty="0" smtClean="0"/>
              <a:t>Neste modelo, dados os pressupostos relativos à função custo, as fusões não têm implicações em termos de eficiência e, portanto, os seus efeitos, em termos de lucro e bem-estar, decorrem exclusivamente do seu impacte sobre o preço e a quantidade transacionada. </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5</a:t>
            </a:fld>
            <a:endParaRPr lang="pt-P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Análise Económica das Fusões</a:t>
            </a:r>
            <a:endParaRPr lang="pt-PT" dirty="0"/>
          </a:p>
        </p:txBody>
      </p:sp>
      <p:sp>
        <p:nvSpPr>
          <p:cNvPr id="3" name="Content Placeholder 2"/>
          <p:cNvSpPr>
            <a:spLocks noGrp="1"/>
          </p:cNvSpPr>
          <p:nvPr>
            <p:ph idx="1"/>
          </p:nvPr>
        </p:nvSpPr>
        <p:spPr/>
        <p:txBody>
          <a:bodyPr>
            <a:normAutofit fontScale="85000" lnSpcReduction="20000"/>
          </a:bodyPr>
          <a:lstStyle/>
          <a:p>
            <a:pPr algn="just"/>
            <a:r>
              <a:rPr lang="pt-PT" dirty="0" smtClean="0"/>
              <a:t>A compreensão do modelo é imediata quando se tem em conta que ele não é mais do que uma generalização do modelo de Stackelberg em que, em vez de uma única empresa líder, há um grupo de empresas que atua dessa forma.</a:t>
            </a:r>
          </a:p>
          <a:p>
            <a:pPr algn="just"/>
            <a:r>
              <a:rPr lang="pt-PT" dirty="0" smtClean="0"/>
              <a:t>Ora, como é sabido, com custos constantes e idênticos, a produção do conjunto das empresas é maior no modelo de Stackelberg do que no modelo de Cournot.</a:t>
            </a:r>
          </a:p>
          <a:p>
            <a:pPr algn="just"/>
            <a:r>
              <a:rPr lang="pt-PT" dirty="0" smtClean="0"/>
              <a:t>Assim, não tendo a distribuição da produção pelas empresas implicações em termos de eficiência, o nível de bem-estar é, também, superior no modelo de Stackelberg.</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6</a:t>
            </a:fld>
            <a:endParaRPr lang="pt-PT"/>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Análise Económica das Fusões</a:t>
            </a:r>
            <a:endParaRPr lang="pt-PT" dirty="0"/>
          </a:p>
        </p:txBody>
      </p:sp>
      <p:sp>
        <p:nvSpPr>
          <p:cNvPr id="3" name="Content Placeholder 2"/>
          <p:cNvSpPr>
            <a:spLocks noGrp="1"/>
          </p:cNvSpPr>
          <p:nvPr>
            <p:ph idx="1"/>
          </p:nvPr>
        </p:nvSpPr>
        <p:spPr/>
        <p:txBody>
          <a:bodyPr>
            <a:normAutofit fontScale="92500" lnSpcReduction="10000"/>
          </a:bodyPr>
          <a:lstStyle/>
          <a:p>
            <a:pPr algn="just"/>
            <a:r>
              <a:rPr lang="pt-PT" dirty="0" smtClean="0"/>
              <a:t>A intuição do principal resultado do modelo é a seguinte: admita-se que numa indústria em que todas as empresas se comportam à Cournot, algumas delas se fundem, passando a comportar-se como líderes à Stackelberg.</a:t>
            </a:r>
          </a:p>
          <a:p>
            <a:pPr algn="just"/>
            <a:r>
              <a:rPr lang="pt-PT" dirty="0" smtClean="0"/>
              <a:t>Da fusão resultam dois efeitos sobre o equilíbrio. Por um lado, uma redução do número total de empresas, e em particular no número de empresas que atuam à Cournot, o que gera uma tendência para a redução da produção conjunta.</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7</a:t>
            </a:fld>
            <a:endParaRPr lang="pt-P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Análise Económica das Fusões</a:t>
            </a:r>
            <a:endParaRPr lang="pt-PT" dirty="0"/>
          </a:p>
        </p:txBody>
      </p:sp>
      <p:sp>
        <p:nvSpPr>
          <p:cNvPr id="3" name="Content Placeholder 2"/>
          <p:cNvSpPr>
            <a:spLocks noGrp="1"/>
          </p:cNvSpPr>
          <p:nvPr>
            <p:ph idx="1"/>
          </p:nvPr>
        </p:nvSpPr>
        <p:spPr/>
        <p:txBody>
          <a:bodyPr/>
          <a:lstStyle/>
          <a:p>
            <a:pPr algn="just"/>
            <a:r>
              <a:rPr lang="pt-PT" dirty="0" smtClean="0"/>
              <a:t>Por outro lado, o aparecimento de uma empresa líder, o que gera uma tendência para a expansão da produção.</a:t>
            </a:r>
          </a:p>
          <a:p>
            <a:pPr algn="just"/>
            <a:r>
              <a:rPr lang="pt-PT" dirty="0" smtClean="0"/>
              <a:t>Se o segundo efeito for de intensidade superior ao primeiro, a produção aumenta e a fusão terá, apesar de não gerar qualquer acréscimo de eficiência, efeitos positivos em termos de bem-estar.</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8</a:t>
            </a:fld>
            <a:endParaRPr lang="pt-P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Análise Económica das Fusões</a:t>
            </a:r>
            <a:endParaRPr lang="pt-PT" dirty="0"/>
          </a:p>
        </p:txBody>
      </p:sp>
      <p:sp>
        <p:nvSpPr>
          <p:cNvPr id="3" name="Content Placeholder 2"/>
          <p:cNvSpPr>
            <a:spLocks noGrp="1"/>
          </p:cNvSpPr>
          <p:nvPr>
            <p:ph idx="1"/>
          </p:nvPr>
        </p:nvSpPr>
        <p:spPr/>
        <p:txBody>
          <a:bodyPr>
            <a:normAutofit fontScale="92500" lnSpcReduction="10000"/>
          </a:bodyPr>
          <a:lstStyle/>
          <a:p>
            <a:pPr algn="just"/>
            <a:r>
              <a:rPr lang="pt-PT" dirty="0" smtClean="0"/>
              <a:t>Mais genericamente, é mostrado que se, antes da fusão existem N empresas, M das quais se comportam como líderes, a fusão entre duas empresas seguidoras que as transforme numa empresa líder tem impacte positivo sobre o bem-estar desde que:</a:t>
            </a:r>
          </a:p>
          <a:p>
            <a:pPr algn="just"/>
            <a:r>
              <a:rPr lang="pt-PT" dirty="0" smtClean="0"/>
              <a:t>3. (M+1) &lt; N, ou seja, desde que, após a fusão, o número de líderes não seja superior a um terço das empresas que existiam antes de ela se concretizar.</a:t>
            </a:r>
            <a:endParaRPr lang="pt-PT" dirty="0"/>
          </a:p>
        </p:txBody>
      </p:sp>
      <p:sp>
        <p:nvSpPr>
          <p:cNvPr id="4" name="Slide Number Placeholder 3"/>
          <p:cNvSpPr>
            <a:spLocks noGrp="1"/>
          </p:cNvSpPr>
          <p:nvPr>
            <p:ph type="sldNum" sz="quarter" idx="12"/>
          </p:nvPr>
        </p:nvSpPr>
        <p:spPr/>
        <p:txBody>
          <a:bodyPr/>
          <a:lstStyle/>
          <a:p>
            <a:fld id="{D10209A1-5BC7-408E-AF14-D6CE45203374}" type="slidenum">
              <a:rPr lang="pt-PT" smtClean="0"/>
              <a:t>9</a:t>
            </a:fld>
            <a:endParaRPr lang="pt-PT"/>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2061</Words>
  <Application>Microsoft Office PowerPoint</Application>
  <PresentationFormat>On-screen Show (4:3)</PresentationFormat>
  <Paragraphs>108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Análise Económica das Fusões</vt:lpstr>
      <vt:lpstr>Análise Económica das Fusões</vt:lpstr>
      <vt:lpstr>Análise Económica das Fusões</vt:lpstr>
      <vt:lpstr>Análise Económica das Fusões</vt:lpstr>
      <vt:lpstr>Análise Económica das Fusões</vt:lpstr>
      <vt:lpstr>Análise Económica das Fusões</vt:lpstr>
      <vt:lpstr>Análise Económica das Fusões</vt:lpstr>
      <vt:lpstr>Análise Económica das Fusões</vt:lpstr>
      <vt:lpstr>Análise Económica das Fusões</vt:lpstr>
      <vt:lpstr>Análise Económica das Fusões</vt:lpstr>
      <vt:lpstr>Fusões Endógenas </vt:lpstr>
      <vt:lpstr>Fusões Endógenas</vt:lpstr>
      <vt:lpstr>Fusões Endógenas</vt:lpstr>
      <vt:lpstr>Fusões Endógenas</vt:lpstr>
      <vt:lpstr>Fusões Endógenas</vt:lpstr>
      <vt:lpstr>Fusões Endógenas</vt:lpstr>
      <vt:lpstr>Fusões Endógenas</vt:lpstr>
      <vt:lpstr>Fusões Endógenas</vt:lpstr>
      <vt:lpstr>Fusões Endógenas</vt:lpstr>
      <vt:lpstr>Fusões Endógenas</vt:lpstr>
      <vt:lpstr>Fusões Endógenas</vt:lpstr>
      <vt:lpstr>Fusões Endógenas</vt:lpstr>
      <vt:lpstr>Fusões Endógenas</vt:lpstr>
      <vt:lpstr>Fusões Endógenas</vt:lpstr>
      <vt:lpstr>Fusões Endógenas</vt:lpstr>
    </vt:vector>
  </TitlesOfParts>
  <Company>FEP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Análise Económica das Fusões</dc:title>
  <dc:creator>hmvs</dc:creator>
  <cp:lastModifiedBy>hmvs</cp:lastModifiedBy>
  <cp:revision>44</cp:revision>
  <dcterms:created xsi:type="dcterms:W3CDTF">2011-11-04T15:08:48Z</dcterms:created>
  <dcterms:modified xsi:type="dcterms:W3CDTF">2011-11-04T18:10:22Z</dcterms:modified>
</cp:coreProperties>
</file>