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5E9846-4176-40A6-B769-38A57DF14500}" type="datetimeFigureOut">
              <a:rPr lang="pt-PT" smtClean="0"/>
              <a:t>31-05-2011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71BBDC-3306-406D-8F22-787F78F05598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50F4-D5F2-4B0A-A580-C9FACE2B7464}" type="datetime1">
              <a:rPr lang="pt-PT" smtClean="0"/>
              <a:t>31-05-2011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D017-0FC1-4ACB-A495-E27D16966423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EBF5-F917-460F-91F6-967E12549DC6}" type="datetime1">
              <a:rPr lang="pt-PT" smtClean="0"/>
              <a:t>31-05-2011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D017-0FC1-4ACB-A495-E27D16966423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5FB3F-1587-4514-B404-95071F36DF55}" type="datetime1">
              <a:rPr lang="pt-PT" smtClean="0"/>
              <a:t>31-05-2011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D017-0FC1-4ACB-A495-E27D16966423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C335-8078-4C66-87E2-541C9534DAAB}" type="datetime1">
              <a:rPr lang="pt-PT" smtClean="0"/>
              <a:t>31-05-2011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D017-0FC1-4ACB-A495-E27D16966423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0097-9B71-47D0-B5F1-5D4CFBC48D87}" type="datetime1">
              <a:rPr lang="pt-PT" smtClean="0"/>
              <a:t>31-05-2011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D017-0FC1-4ACB-A495-E27D16966423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89B07-A1BE-4948-AFAD-55DD1A9325ED}" type="datetime1">
              <a:rPr lang="pt-PT" smtClean="0"/>
              <a:t>31-05-2011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D017-0FC1-4ACB-A495-E27D16966423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93BD-A163-4CA1-B82C-C1C0001F804C}" type="datetime1">
              <a:rPr lang="pt-PT" smtClean="0"/>
              <a:t>31-05-2011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D017-0FC1-4ACB-A495-E27D16966423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BC2CD-3D88-4757-9E20-3CEC76A551AE}" type="datetime1">
              <a:rPr lang="pt-PT" smtClean="0"/>
              <a:t>31-05-2011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D017-0FC1-4ACB-A495-E27D16966423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594DF-A182-481C-B2D3-4BE87E663521}" type="datetime1">
              <a:rPr lang="pt-PT" smtClean="0"/>
              <a:t>31-05-2011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D017-0FC1-4ACB-A495-E27D16966423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FC4B-E238-4080-9C6C-62A9E68FEDFC}" type="datetime1">
              <a:rPr lang="pt-PT" smtClean="0"/>
              <a:t>31-05-2011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D017-0FC1-4ACB-A495-E27D16966423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BB3F-91CB-4CB1-B418-96A70677EBDC}" type="datetime1">
              <a:rPr lang="pt-PT" smtClean="0"/>
              <a:t>31-05-2011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D017-0FC1-4ACB-A495-E27D16966423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4EBB5-7FC9-4BEB-BE34-6E77E4ACFE30}" type="datetime1">
              <a:rPr lang="pt-PT" smtClean="0"/>
              <a:t>31-05-2011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FD017-0FC1-4ACB-A495-E27D16966423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Preços Óptimos em Monopólio Natural</a:t>
            </a:r>
            <a:endParaRPr lang="pt-PT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PT" dirty="0" smtClean="0"/>
              <a:t>. A introdução de uma tarifa em duas partes pode conduzir a um aumento de eficiência – Coase (1946) mostrou que, em determinadas condições poder-se-á mesmo alcançar o resultado de primeiro óptimo.</a:t>
            </a:r>
          </a:p>
          <a:p>
            <a:pPr algn="just"/>
            <a:r>
              <a:rPr lang="pt-PT" dirty="0" smtClean="0"/>
              <a:t>. Uma tarifa em n partes consiste numa taxa de acesso A e n-1 preços por blocos. Cada bloco terá o seu próprio preço marginal.</a:t>
            </a:r>
          </a:p>
          <a:p>
            <a:pPr algn="just"/>
            <a:r>
              <a:rPr lang="pt-PT" dirty="0" smtClean="0"/>
              <a:t>. “Pareto – Dominating Block Tariffs”. 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D017-0FC1-4ACB-A495-E27D16966423}" type="slidenum">
              <a:rPr lang="pt-PT" smtClean="0"/>
              <a:t>1</a:t>
            </a:fld>
            <a:endParaRPr lang="pt-P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 Regulação na Prática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PT" dirty="0" smtClean="0"/>
              <a:t>. Church e Ware, capítulo 26.</a:t>
            </a:r>
          </a:p>
          <a:p>
            <a:pPr algn="just"/>
            <a:r>
              <a:rPr lang="pt-PT" dirty="0" smtClean="0"/>
              <a:t>. Exemplo – p. 829-830 – Como controlar o poder de mercado da AT&amp;T nas chamadas de longa distância?</a:t>
            </a:r>
          </a:p>
          <a:p>
            <a:pPr algn="just"/>
            <a:r>
              <a:rPr lang="pt-PT" dirty="0" smtClean="0"/>
              <a:t>. As dificuldades e as ineficiências associadas com a regulação da AT&amp;T, ilustradas no exemplo, contrastam com as regras de preços óptimos em monopólios naturais, apresentadas anteriormente sob um ponto de vista teórico.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D017-0FC1-4ACB-A495-E27D16966423}" type="slidenum">
              <a:rPr lang="pt-PT" smtClean="0"/>
              <a:t>2</a:t>
            </a:fld>
            <a:endParaRPr lang="pt-P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 Regulação na Prática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dirty="0" smtClean="0"/>
              <a:t>. Em termos práticos, existe uma importante dificuldade associada com a regulação – assimetrias de informação.</a:t>
            </a:r>
          </a:p>
          <a:p>
            <a:pPr algn="just"/>
            <a:r>
              <a:rPr lang="pt-PT" dirty="0" smtClean="0"/>
              <a:t>. A empresa regulada possui, relativamente ao regulador, uma vantagem informativa que lhe permite prosseguir objectivos de maximização do lucro em detrimento da eficiência.</a:t>
            </a:r>
          </a:p>
          <a:p>
            <a:pPr algn="just"/>
            <a:r>
              <a:rPr lang="pt-PT" dirty="0" smtClean="0"/>
              <a:t>. Em termos teóricos, como vimos, a derivação das regras de preços óptimas dependem de dois pressupostos críticos: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D017-0FC1-4ACB-A495-E27D16966423}" type="slidenum">
              <a:rPr lang="pt-PT" smtClean="0"/>
              <a:t>3</a:t>
            </a:fld>
            <a:endParaRPr lang="pt-P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 Regulação na Prática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dirty="0" smtClean="0"/>
              <a:t>i) Custos exógenos;</a:t>
            </a:r>
          </a:p>
          <a:p>
            <a:pPr algn="just"/>
            <a:r>
              <a:rPr lang="pt-PT" dirty="0" smtClean="0"/>
              <a:t>ii) Regulador com informação completa e perfeita.</a:t>
            </a:r>
          </a:p>
          <a:p>
            <a:pPr algn="just"/>
            <a:r>
              <a:rPr lang="pt-PT" dirty="0" smtClean="0"/>
              <a:t>. Em muitas situações, estes pressupostos não só não são apropriados, como na prática não se verificam.</a:t>
            </a:r>
          </a:p>
          <a:p>
            <a:pPr algn="just"/>
            <a:r>
              <a:rPr lang="pt-PT" dirty="0" smtClean="0"/>
              <a:t>. É normal admitir-se que os custos da empresa dependam do nível de “esforço” dos respectivos gestores e, como tal, devam ser considerados como endógenos.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D017-0FC1-4ACB-A495-E27D16966423}" type="slidenum">
              <a:rPr lang="pt-PT" smtClean="0"/>
              <a:t>4</a:t>
            </a:fld>
            <a:endParaRPr lang="pt-P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 Regulação na Prática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. Quanto maior for o “esforço” exercido pelos seus gestores ou maiores os investimentos realizados para a redução de custos, menores estes serão.</a:t>
            </a:r>
          </a:p>
          <a:p>
            <a:pPr algn="just"/>
            <a:r>
              <a:rPr lang="pt-PT" dirty="0" smtClean="0"/>
              <a:t>. Uma preocupação central deve ser então conceber um sistema de incentivos apropriado para uma eficiência ao </a:t>
            </a:r>
            <a:r>
              <a:rPr lang="pt-PT" smtClean="0"/>
              <a:t>nível operativo.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D017-0FC1-4ACB-A495-E27D16966423}" type="slidenum">
              <a:rPr lang="pt-PT" smtClean="0"/>
              <a:t>5</a:t>
            </a:fld>
            <a:endParaRPr lang="pt-P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340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Preços Óptimos em Monopólio Natural</vt:lpstr>
      <vt:lpstr>A Regulação na Prática</vt:lpstr>
      <vt:lpstr>A Regulação na Prática</vt:lpstr>
      <vt:lpstr>A Regulação na Prática</vt:lpstr>
      <vt:lpstr>A Regulação na Prática</vt:lpstr>
    </vt:vector>
  </TitlesOfParts>
  <Company>FEP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hmvs</dc:creator>
  <cp:lastModifiedBy>hmvs</cp:lastModifiedBy>
  <cp:revision>13</cp:revision>
  <dcterms:created xsi:type="dcterms:W3CDTF">2011-05-31T15:17:53Z</dcterms:created>
  <dcterms:modified xsi:type="dcterms:W3CDTF">2011-05-31T16:51:06Z</dcterms:modified>
</cp:coreProperties>
</file>