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70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11EF6C-A567-47E7-97F0-43BA8717306D}" type="datetimeFigureOut">
              <a:rPr lang="pt-PT" smtClean="0"/>
              <a:pPr/>
              <a:t>24-04-2012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8E6B27-616A-4CB5-9F4D-E3FCCE7E2724}" type="slidenum">
              <a:rPr lang="pt-PT" smtClean="0"/>
              <a:pPr/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94E8B-8642-4426-B01D-1A134078544F}" type="datetime1">
              <a:rPr lang="pt-PT" smtClean="0"/>
              <a:pPr/>
              <a:t>24-04-2012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59F1-8E16-47D6-9D8B-26954E10553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D5B34-8268-4F2A-995C-BEF55F8EC683}" type="datetime1">
              <a:rPr lang="pt-PT" smtClean="0"/>
              <a:pPr/>
              <a:t>24-04-2012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59F1-8E16-47D6-9D8B-26954E10553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B8F22-672B-49B8-9551-1709484F55D6}" type="datetime1">
              <a:rPr lang="pt-PT" smtClean="0"/>
              <a:pPr/>
              <a:t>24-04-2012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59F1-8E16-47D6-9D8B-26954E10553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16AD8-6F49-48B9-9D4B-837AEEE2D28D}" type="datetime1">
              <a:rPr lang="pt-PT" smtClean="0"/>
              <a:pPr/>
              <a:t>24-04-2012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59F1-8E16-47D6-9D8B-26954E10553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084EB-C802-432D-929B-76367AE744D9}" type="datetime1">
              <a:rPr lang="pt-PT" smtClean="0"/>
              <a:pPr/>
              <a:t>24-04-2012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59F1-8E16-47D6-9D8B-26954E10553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06EF1-DDAF-4826-BF3A-7D9F585B80CC}" type="datetime1">
              <a:rPr lang="pt-PT" smtClean="0"/>
              <a:pPr/>
              <a:t>24-04-2012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59F1-8E16-47D6-9D8B-26954E10553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CD2DE-99D7-4F35-8DC8-ABB3095AC387}" type="datetime1">
              <a:rPr lang="pt-PT" smtClean="0"/>
              <a:pPr/>
              <a:t>24-04-2012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59F1-8E16-47D6-9D8B-26954E10553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76307-135E-4C84-A2BB-410FD575B77D}" type="datetime1">
              <a:rPr lang="pt-PT" smtClean="0"/>
              <a:pPr/>
              <a:t>24-04-2012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59F1-8E16-47D6-9D8B-26954E10553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E7E67-C658-4969-9CA4-BC8ECD462332}" type="datetime1">
              <a:rPr lang="pt-PT" smtClean="0"/>
              <a:pPr/>
              <a:t>24-04-2012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59F1-8E16-47D6-9D8B-26954E10553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35104-C23B-49D3-A05B-E743D7066BB5}" type="datetime1">
              <a:rPr lang="pt-PT" smtClean="0"/>
              <a:pPr/>
              <a:t>24-04-2012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59F1-8E16-47D6-9D8B-26954E10553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4C342-528D-4A73-8380-121787E9529F}" type="datetime1">
              <a:rPr lang="pt-PT" smtClean="0"/>
              <a:pPr/>
              <a:t>24-04-2012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59F1-8E16-47D6-9D8B-26954E10553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FFB91-F2DA-4090-8E0F-B3A7B25A6266}" type="datetime1">
              <a:rPr lang="pt-PT" smtClean="0"/>
              <a:pPr/>
              <a:t>24-04-2012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D59F1-8E16-47D6-9D8B-26954E10553E}" type="slidenum">
              <a:rPr lang="pt-PT" smtClean="0"/>
              <a:pPr/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Preços Óptimos em Monopólio Natural</a:t>
            </a:r>
            <a:endParaRPr lang="pt-PT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PT" dirty="0" smtClean="0"/>
              <a:t>. Um modelo ilustrativo simples de preços de “peak-load” (Church e Ware, ch. 25, pp. 802-810).</a:t>
            </a:r>
          </a:p>
          <a:p>
            <a:pPr algn="just"/>
            <a:r>
              <a:rPr lang="pt-PT" dirty="0" smtClean="0"/>
              <a:t>. Uma forma de interpretar os preços de Ramsey e os preços de “peak-load” é de que eles envolvem discriminação de preços entre diferentes classes de consumidores com diferentes elasticidades (Ramsey) ou ao longo do tempo entre diferentes períodos (“peak-load”).</a:t>
            </a:r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59F1-8E16-47D6-9D8B-26954E10553E}" type="slidenum">
              <a:rPr lang="pt-PT" smtClean="0"/>
              <a:pPr/>
              <a:t>1</a:t>
            </a:fld>
            <a:endParaRPr lang="pt-P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Preços Óptimos em Monopólio Natural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smtClean="0"/>
              <a:t>. Contudo, em qualquer um dos casos temos preços uniformes (lineares) em cada um dos períodos ou para cada uma das classes de consumidores.</a:t>
            </a:r>
          </a:p>
          <a:p>
            <a:pPr algn="just"/>
            <a:r>
              <a:rPr lang="pt-PT" dirty="0" smtClean="0"/>
              <a:t>. A empresa não é capaz de discriminar preços através das diferentes unidades de consumo entre cada período ou por classe de consumidor.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59F1-8E16-47D6-9D8B-26954E10553E}" type="slidenum">
              <a:rPr lang="pt-PT" smtClean="0"/>
              <a:pPr/>
              <a:t>2</a:t>
            </a:fld>
            <a:endParaRPr lang="pt-P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Preços Óptimos em Monopólio Natural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smtClean="0"/>
              <a:t>. Os resultantes preços de segundo óptimo podem implicar substanciais perdas de eficiência relativamente aos preços marginais óptimos. Em tais situações, é possível que ganhos consideráveis possam ser obtidos através da utilização de mecanismos de preços mais sofisticados que procurem aproximar os preços das unidades de consumo marginais ao seu custo marginal.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59F1-8E16-47D6-9D8B-26954E10553E}" type="slidenum">
              <a:rPr lang="pt-PT" smtClean="0"/>
              <a:pPr/>
              <a:t>3</a:t>
            </a:fld>
            <a:endParaRPr lang="pt-P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Preços Óptimos em Monopólio Natural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pt-PT" dirty="0" smtClean="0"/>
              <a:t>. Tarifas em várias partes (“Multipart Tariffs”):</a:t>
            </a:r>
          </a:p>
          <a:p>
            <a:pPr algn="just"/>
            <a:r>
              <a:rPr lang="pt-PT" dirty="0"/>
              <a:t> </a:t>
            </a:r>
            <a:r>
              <a:rPr lang="pt-PT" dirty="0" smtClean="0"/>
              <a:t> . Uma tarifa é simplesmente o algoritmo ou equação que permite determinar a despesa total do consumidor.</a:t>
            </a:r>
          </a:p>
          <a:p>
            <a:pPr algn="just"/>
            <a:r>
              <a:rPr lang="pt-PT" dirty="0" smtClean="0"/>
              <a:t>  . Devemos distinguir entre preços uniformes ou lineares e preços não lineares (envolvendo mais do que um preço).</a:t>
            </a:r>
          </a:p>
          <a:p>
            <a:pPr algn="just"/>
            <a:r>
              <a:rPr lang="pt-PT" dirty="0"/>
              <a:t> </a:t>
            </a:r>
            <a:r>
              <a:rPr lang="pt-PT" dirty="0" smtClean="0"/>
              <a:t> . No primeiro caso, o preço médio é constante ou independente do consumo total.</a:t>
            </a:r>
          </a:p>
          <a:p>
            <a:pPr algn="just"/>
            <a:r>
              <a:rPr lang="pt-PT" dirty="0"/>
              <a:t> </a:t>
            </a:r>
            <a:r>
              <a:rPr lang="pt-PT" dirty="0" smtClean="0"/>
              <a:t> . No segundo caso, poderemos ter, por exemplo, uma taxa de acesso independente do consumo e um preço de utilização proporcional ao consumo – Tarifa em duas partes, ou ainda preços por blocos de consumo que envolvem diferentes preços marginais dependendo do consumo total (“block rate tariffs”). Em qualquer dos casos, o preço médio depende do </a:t>
            </a:r>
            <a:r>
              <a:rPr lang="pt-PT" smtClean="0"/>
              <a:t>total consumido.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D59F1-8E16-47D6-9D8B-26954E10553E}" type="slidenum">
              <a:rPr lang="pt-PT" smtClean="0"/>
              <a:pPr/>
              <a:t>4</a:t>
            </a:fld>
            <a:endParaRPr lang="pt-P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334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Preços Óptimos em Monopólio Natural</vt:lpstr>
      <vt:lpstr>Preços Óptimos em Monopólio Natural</vt:lpstr>
      <vt:lpstr>Preços Óptimos em Monopólio Natural</vt:lpstr>
      <vt:lpstr>Preços Óptimos em Monopólio Natural</vt:lpstr>
    </vt:vector>
  </TitlesOfParts>
  <Company>FEP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hmvs</dc:creator>
  <cp:lastModifiedBy>hmvs</cp:lastModifiedBy>
  <cp:revision>10</cp:revision>
  <dcterms:created xsi:type="dcterms:W3CDTF">2011-05-24T15:17:46Z</dcterms:created>
  <dcterms:modified xsi:type="dcterms:W3CDTF">2012-04-24T15:36:26Z</dcterms:modified>
</cp:coreProperties>
</file>