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7"/>
  </p:notes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pt-P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84" y="-27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9A72893-1E13-40BA-BCDD-74EAD9F33269}" type="datetimeFigureOut">
              <a:rPr lang="pt-PT" smtClean="0"/>
              <a:t>07-06-2011</a:t>
            </a:fld>
            <a:endParaRPr lang="pt-PT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PT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1C5CDB8-2FE9-4464-9CC4-974325FFDFCD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4CC25B0-8201-42F6-B288-B8EC37CFA68F}" type="datetime1">
              <a:rPr lang="pt-PT" smtClean="0"/>
              <a:t>07-06-2011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92428E-DA1C-4E9F-A141-492430F3B84A}" type="datetime1">
              <a:rPr lang="pt-PT" smtClean="0"/>
              <a:t>07-06-2011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936A310-5D08-43DC-8F2F-08EF51FD020A}" type="datetime1">
              <a:rPr lang="pt-PT" smtClean="0"/>
              <a:t>07-06-2011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0F32E8-621B-46DB-9AF6-6F7F5F6C769D}" type="datetime1">
              <a:rPr lang="pt-PT" smtClean="0"/>
              <a:t>07-06-2011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7807308-682D-4B6D-A5F6-73E74B63C89F}" type="datetime1">
              <a:rPr lang="pt-PT" smtClean="0"/>
              <a:t>07-06-2011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8D2739-6B84-4551-96DE-8A81EC4783D3}" type="datetime1">
              <a:rPr lang="pt-PT" smtClean="0"/>
              <a:t>07-06-2011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A13074-CD3A-467E-B775-BED1C96C6AA1}" type="datetime1">
              <a:rPr lang="pt-PT" smtClean="0"/>
              <a:t>07-06-2011</a:t>
            </a:fld>
            <a:endParaRPr lang="pt-P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216386-CB30-4A31-949E-1A2BFEA1B99A}" type="datetime1">
              <a:rPr lang="pt-PT" smtClean="0"/>
              <a:t>07-06-2011</a:t>
            </a:fld>
            <a:endParaRPr lang="pt-P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595D58-6309-448E-A368-7C74A6B219BE}" type="datetime1">
              <a:rPr lang="pt-PT" smtClean="0"/>
              <a:t>07-06-2011</a:t>
            </a:fld>
            <a:endParaRPr lang="pt-PT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FEEFE3-1347-4936-A671-0F5E0B36603B}" type="datetime1">
              <a:rPr lang="pt-PT" smtClean="0"/>
              <a:t>07-06-2011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PT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1181F2-9EC7-4399-9F3C-9EAA8D9D2EB6}" type="datetime1">
              <a:rPr lang="pt-PT" smtClean="0"/>
              <a:t>07-06-2011</a:t>
            </a:fld>
            <a:endParaRPr lang="pt-P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P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pt-PT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pt-PT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B439AF-D7EF-4EAC-BA10-E2D849042DDD}" type="datetime1">
              <a:rPr lang="pt-PT" smtClean="0"/>
              <a:t>07-06-2011</a:t>
            </a:fld>
            <a:endParaRPr lang="pt-P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P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3294E0-3720-4726-B2D1-E1D29120B0A4}" type="slidenum">
              <a:rPr lang="pt-PT" smtClean="0"/>
              <a:t>‹#›</a:t>
            </a:fld>
            <a:endParaRPr lang="pt-P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P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Regulação na Prática</a:t>
            </a:r>
            <a:endParaRPr lang="pt-PT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just"/>
            <a:r>
              <a:rPr lang="pt-PT" dirty="0" smtClean="0"/>
              <a:t>. Regulação por incentivos: o controlo directo dos preços.</a:t>
            </a:r>
          </a:p>
          <a:p>
            <a:pPr algn="just"/>
            <a:r>
              <a:rPr lang="pt-PT" dirty="0" smtClean="0"/>
              <a:t>. Este método, “price-cap”, ganhou notoriedade quando, em 1982, o Governo Conservador inglês começou a preparar a 1ª fase da privatização da British Telecom.</a:t>
            </a:r>
          </a:p>
          <a:p>
            <a:pPr algn="just"/>
            <a:r>
              <a:rPr lang="pt-PT" dirty="0" smtClean="0"/>
              <a:t>. Era então necessário conceber um método que permitisse controlar os lucros da empresa e que fosse superior ao método da taxa de rendibilidade máxima permitida.</a:t>
            </a:r>
          </a:p>
          <a:p>
            <a:pPr algn="just"/>
            <a:endParaRPr lang="pt-PT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1</a:t>
            </a:fld>
            <a:endParaRPr lang="pt-P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Regulação na Prática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. Este último método fortemente criticado, na medida em que não seria mais do que “…um imposto de 100% sobre os lucros, com poucos incentivos à eficiência e a tendência para encorajar uma utilização excessiva de capital…”(Newbery, 1998).</a:t>
            </a:r>
          </a:p>
          <a:p>
            <a:pPr algn="just"/>
            <a:r>
              <a:rPr lang="pt-PT" dirty="0" smtClean="0"/>
              <a:t>. A forma utilizada no Reino Unido na sequência da privatização das “public utilities” e também nos EUA, tem sido a de estabelecer que o índice de preços dos bens ou serviços oferecidos em condições monopolistas, I(P), não pode exceder o índice de preços no consumidor, IPC, menos uma dada constante X.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2</a:t>
            </a:fld>
            <a:endParaRPr lang="pt-PT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Regulação na Prática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algn="just"/>
            <a:r>
              <a:rPr lang="pt-PT" dirty="0" smtClean="0"/>
              <a:t>. Esta restrição regulatória exige uma definição rigorosa do índice I(P) (relativo ao “cabaz” de bens e serviços sujeitos a regulação oferecidos pela empresa, dado esta poder transaccionar outro tipo de bens e serviços não objecto de regulação económica), e a determinação da constante X (exógena à empresa), a qual tem em conta os acréscimos na produtividade da empresa ( veja-se a propósito o exemplo da AT&amp;T – X = 3%).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3</a:t>
            </a:fld>
            <a:endParaRPr lang="pt-PT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Regulação na Prática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algn="just"/>
            <a:r>
              <a:rPr lang="pt-PT" dirty="0" smtClean="0"/>
              <a:t>. A restrição significa, então, que o preço médio dos bens e serviços oferecidos pela empresa deve decrescer em pelo menos X % em termos reais ou crescer, no máximo, -X%, se X for negativo.</a:t>
            </a:r>
          </a:p>
          <a:p>
            <a:pPr algn="just"/>
            <a:r>
              <a:rPr lang="pt-PT" dirty="0" smtClean="0"/>
              <a:t>. Uma restrição alternativa é: IPC-X+Z+/-f, em que Z – são os custos que se encontram fora do controlo da empresa e que o regulador considera deverem ser passados para os consumidores (“cost passthough”), f – é um factor de correcção, a utilizar quando as previsões se revelarem deficientes.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4</a:t>
            </a:fld>
            <a:endParaRPr lang="pt-PT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PT" dirty="0" smtClean="0"/>
              <a:t>A Regulação na Prática</a:t>
            </a:r>
            <a:endParaRPr lang="pt-PT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algn="just"/>
            <a:r>
              <a:rPr lang="pt-PT" dirty="0" smtClean="0"/>
              <a:t>. Com algumas variantes, este método foi adoptado para regular as principais empresas produtoras de bens e serviços de utilidade pública no Reino Unido nos anos 80 e 90, sendo crescente a sua utilização nos EUA.</a:t>
            </a:r>
          </a:p>
          <a:p>
            <a:pPr algn="just"/>
            <a:r>
              <a:rPr lang="pt-PT" dirty="0" smtClean="0"/>
              <a:t>. A confrontação dos dois métodos de regulação apresentados tem levado a propor o método do controlo directo dos preços como superior ao método da taxa de rendibilidade máxima permitida, em termos de eficiência económica (veja-se, a este propósito, o “paper” de Vogelsang, “Incentive regulation and competition in public utility markets: a </a:t>
            </a:r>
            <a:r>
              <a:rPr lang="pt-PT" smtClean="0"/>
              <a:t>20-year perspective”). </a:t>
            </a:r>
            <a:endParaRPr lang="pt-PT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E3294E0-3720-4726-B2D1-E1D29120B0A4}" type="slidenum">
              <a:rPr lang="pt-PT" smtClean="0"/>
              <a:t>5</a:t>
            </a:fld>
            <a:endParaRPr lang="pt-PT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276</TotalTime>
  <Words>481</Words>
  <Application>Microsoft Office PowerPoint</Application>
  <PresentationFormat>On-screen Show (4:3)</PresentationFormat>
  <Paragraphs>20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A Regulação na Prática</vt:lpstr>
      <vt:lpstr>A Regulação na Prática</vt:lpstr>
      <vt:lpstr>A Regulação na Prática</vt:lpstr>
      <vt:lpstr>A Regulação na Prática</vt:lpstr>
      <vt:lpstr>A Regulação na Prática</vt:lpstr>
    </vt:vector>
  </TitlesOfParts>
  <Company>FEP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hmvs</dc:creator>
  <cp:lastModifiedBy>hmvs</cp:lastModifiedBy>
  <cp:revision>14</cp:revision>
  <dcterms:created xsi:type="dcterms:W3CDTF">2011-06-07T11:50:02Z</dcterms:created>
  <dcterms:modified xsi:type="dcterms:W3CDTF">2011-06-07T16:26:43Z</dcterms:modified>
</cp:coreProperties>
</file>