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84" y="-27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PT"/>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E5BFF07-1FA6-4841-A359-1DFF4D184DB1}" type="datetimeFigureOut">
              <a:rPr lang="pt-PT" smtClean="0"/>
              <a:t>07-06-2011</a:t>
            </a:fld>
            <a:endParaRPr lang="pt-PT"/>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PT"/>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PT"/>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7B06946-A8B9-4613-AD34-A76FD3ADE8C1}" type="slidenum">
              <a:rPr lang="pt-PT" smtClean="0"/>
              <a:t>‹#›</a:t>
            </a:fld>
            <a:endParaRPr lang="pt-P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pt-PT"/>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pt-PT"/>
          </a:p>
        </p:txBody>
      </p:sp>
      <p:sp>
        <p:nvSpPr>
          <p:cNvPr id="4" name="Date Placeholder 3"/>
          <p:cNvSpPr>
            <a:spLocks noGrp="1"/>
          </p:cNvSpPr>
          <p:nvPr>
            <p:ph type="dt" sz="half" idx="10"/>
          </p:nvPr>
        </p:nvSpPr>
        <p:spPr/>
        <p:txBody>
          <a:bodyPr/>
          <a:lstStyle/>
          <a:p>
            <a:fld id="{6ED9D18D-2B4D-4A81-AA29-0AF354C6CA09}" type="datetime1">
              <a:rPr lang="pt-PT" smtClean="0"/>
              <a:t>07-06-2011</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66D0DE04-20D5-4768-A0BA-CD4AFDA5CEC7}" type="slidenum">
              <a:rPr lang="pt-PT" smtClean="0"/>
              <a:pPr/>
              <a:t>‹#›</a:t>
            </a:fld>
            <a:endParaRPr lang="pt-P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PT"/>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Date Placeholder 3"/>
          <p:cNvSpPr>
            <a:spLocks noGrp="1"/>
          </p:cNvSpPr>
          <p:nvPr>
            <p:ph type="dt" sz="half" idx="10"/>
          </p:nvPr>
        </p:nvSpPr>
        <p:spPr/>
        <p:txBody>
          <a:bodyPr/>
          <a:lstStyle/>
          <a:p>
            <a:fld id="{164F6A4B-C5C6-45E4-9772-122F2E8C0ED3}" type="datetime1">
              <a:rPr lang="pt-PT" smtClean="0"/>
              <a:t>07-06-2011</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66D0DE04-20D5-4768-A0BA-CD4AFDA5CEC7}" type="slidenum">
              <a:rPr lang="pt-PT" smtClean="0"/>
              <a:pPr/>
              <a:t>‹#›</a:t>
            </a:fld>
            <a:endParaRPr lang="pt-P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pt-PT"/>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Date Placeholder 3"/>
          <p:cNvSpPr>
            <a:spLocks noGrp="1"/>
          </p:cNvSpPr>
          <p:nvPr>
            <p:ph type="dt" sz="half" idx="10"/>
          </p:nvPr>
        </p:nvSpPr>
        <p:spPr/>
        <p:txBody>
          <a:bodyPr/>
          <a:lstStyle/>
          <a:p>
            <a:fld id="{6831EB73-7C10-4118-8C7B-D663DA05CE8D}" type="datetime1">
              <a:rPr lang="pt-PT" smtClean="0"/>
              <a:t>07-06-2011</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66D0DE04-20D5-4768-A0BA-CD4AFDA5CEC7}" type="slidenum">
              <a:rPr lang="pt-PT" smtClean="0"/>
              <a:pPr/>
              <a:t>‹#›</a:t>
            </a:fld>
            <a:endParaRPr lang="pt-P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PT"/>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Date Placeholder 3"/>
          <p:cNvSpPr>
            <a:spLocks noGrp="1"/>
          </p:cNvSpPr>
          <p:nvPr>
            <p:ph type="dt" sz="half" idx="10"/>
          </p:nvPr>
        </p:nvSpPr>
        <p:spPr/>
        <p:txBody>
          <a:bodyPr/>
          <a:lstStyle/>
          <a:p>
            <a:fld id="{928EF423-6E76-4EE6-A1CB-2D121046F454}" type="datetime1">
              <a:rPr lang="pt-PT" smtClean="0"/>
              <a:t>07-06-2011</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66D0DE04-20D5-4768-A0BA-CD4AFDA5CEC7}" type="slidenum">
              <a:rPr lang="pt-PT" smtClean="0"/>
              <a:pPr/>
              <a:t>‹#›</a:t>
            </a:fld>
            <a:endParaRPr lang="pt-P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pt-PT"/>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49B5116-9DF6-4AB4-932C-09FE80857C00}" type="datetime1">
              <a:rPr lang="pt-PT" smtClean="0"/>
              <a:t>07-06-2011</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66D0DE04-20D5-4768-A0BA-CD4AFDA5CEC7}" type="slidenum">
              <a:rPr lang="pt-PT" smtClean="0"/>
              <a:pPr/>
              <a:t>‹#›</a:t>
            </a:fld>
            <a:endParaRPr lang="pt-P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PT"/>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5" name="Date Placeholder 4"/>
          <p:cNvSpPr>
            <a:spLocks noGrp="1"/>
          </p:cNvSpPr>
          <p:nvPr>
            <p:ph type="dt" sz="half" idx="10"/>
          </p:nvPr>
        </p:nvSpPr>
        <p:spPr/>
        <p:txBody>
          <a:bodyPr/>
          <a:lstStyle/>
          <a:p>
            <a:fld id="{C8369ACB-22B1-4F89-94B8-2A12AA910F83}" type="datetime1">
              <a:rPr lang="pt-PT" smtClean="0"/>
              <a:t>07-06-2011</a:t>
            </a:fld>
            <a:endParaRPr lang="pt-PT"/>
          </a:p>
        </p:txBody>
      </p:sp>
      <p:sp>
        <p:nvSpPr>
          <p:cNvPr id="6" name="Footer Placeholder 5"/>
          <p:cNvSpPr>
            <a:spLocks noGrp="1"/>
          </p:cNvSpPr>
          <p:nvPr>
            <p:ph type="ftr" sz="quarter" idx="11"/>
          </p:nvPr>
        </p:nvSpPr>
        <p:spPr/>
        <p:txBody>
          <a:bodyPr/>
          <a:lstStyle/>
          <a:p>
            <a:endParaRPr lang="pt-PT"/>
          </a:p>
        </p:txBody>
      </p:sp>
      <p:sp>
        <p:nvSpPr>
          <p:cNvPr id="7" name="Slide Number Placeholder 6"/>
          <p:cNvSpPr>
            <a:spLocks noGrp="1"/>
          </p:cNvSpPr>
          <p:nvPr>
            <p:ph type="sldNum" sz="quarter" idx="12"/>
          </p:nvPr>
        </p:nvSpPr>
        <p:spPr/>
        <p:txBody>
          <a:bodyPr/>
          <a:lstStyle/>
          <a:p>
            <a:fld id="{66D0DE04-20D5-4768-A0BA-CD4AFDA5CEC7}" type="slidenum">
              <a:rPr lang="pt-PT" smtClean="0"/>
              <a:pPr/>
              <a:t>‹#›</a:t>
            </a:fld>
            <a:endParaRPr lang="pt-P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pt-PT"/>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7" name="Date Placeholder 6"/>
          <p:cNvSpPr>
            <a:spLocks noGrp="1"/>
          </p:cNvSpPr>
          <p:nvPr>
            <p:ph type="dt" sz="half" idx="10"/>
          </p:nvPr>
        </p:nvSpPr>
        <p:spPr/>
        <p:txBody>
          <a:bodyPr/>
          <a:lstStyle/>
          <a:p>
            <a:fld id="{6BD14D4F-AF33-48EA-8ADD-6FEB51284E74}" type="datetime1">
              <a:rPr lang="pt-PT" smtClean="0"/>
              <a:t>07-06-2011</a:t>
            </a:fld>
            <a:endParaRPr lang="pt-PT"/>
          </a:p>
        </p:txBody>
      </p:sp>
      <p:sp>
        <p:nvSpPr>
          <p:cNvPr id="8" name="Footer Placeholder 7"/>
          <p:cNvSpPr>
            <a:spLocks noGrp="1"/>
          </p:cNvSpPr>
          <p:nvPr>
            <p:ph type="ftr" sz="quarter" idx="11"/>
          </p:nvPr>
        </p:nvSpPr>
        <p:spPr/>
        <p:txBody>
          <a:bodyPr/>
          <a:lstStyle/>
          <a:p>
            <a:endParaRPr lang="pt-PT"/>
          </a:p>
        </p:txBody>
      </p:sp>
      <p:sp>
        <p:nvSpPr>
          <p:cNvPr id="9" name="Slide Number Placeholder 8"/>
          <p:cNvSpPr>
            <a:spLocks noGrp="1"/>
          </p:cNvSpPr>
          <p:nvPr>
            <p:ph type="sldNum" sz="quarter" idx="12"/>
          </p:nvPr>
        </p:nvSpPr>
        <p:spPr/>
        <p:txBody>
          <a:bodyPr/>
          <a:lstStyle/>
          <a:p>
            <a:fld id="{66D0DE04-20D5-4768-A0BA-CD4AFDA5CEC7}" type="slidenum">
              <a:rPr lang="pt-PT" smtClean="0"/>
              <a:pPr/>
              <a:t>‹#›</a:t>
            </a:fld>
            <a:endParaRPr lang="pt-P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PT"/>
          </a:p>
        </p:txBody>
      </p:sp>
      <p:sp>
        <p:nvSpPr>
          <p:cNvPr id="3" name="Date Placeholder 2"/>
          <p:cNvSpPr>
            <a:spLocks noGrp="1"/>
          </p:cNvSpPr>
          <p:nvPr>
            <p:ph type="dt" sz="half" idx="10"/>
          </p:nvPr>
        </p:nvSpPr>
        <p:spPr/>
        <p:txBody>
          <a:bodyPr/>
          <a:lstStyle/>
          <a:p>
            <a:fld id="{C7200232-13AD-4B36-A257-386DAE949F2B}" type="datetime1">
              <a:rPr lang="pt-PT" smtClean="0"/>
              <a:t>07-06-2011</a:t>
            </a:fld>
            <a:endParaRPr lang="pt-PT"/>
          </a:p>
        </p:txBody>
      </p:sp>
      <p:sp>
        <p:nvSpPr>
          <p:cNvPr id="4" name="Footer Placeholder 3"/>
          <p:cNvSpPr>
            <a:spLocks noGrp="1"/>
          </p:cNvSpPr>
          <p:nvPr>
            <p:ph type="ftr" sz="quarter" idx="11"/>
          </p:nvPr>
        </p:nvSpPr>
        <p:spPr/>
        <p:txBody>
          <a:bodyPr/>
          <a:lstStyle/>
          <a:p>
            <a:endParaRPr lang="pt-PT"/>
          </a:p>
        </p:txBody>
      </p:sp>
      <p:sp>
        <p:nvSpPr>
          <p:cNvPr id="5" name="Slide Number Placeholder 4"/>
          <p:cNvSpPr>
            <a:spLocks noGrp="1"/>
          </p:cNvSpPr>
          <p:nvPr>
            <p:ph type="sldNum" sz="quarter" idx="12"/>
          </p:nvPr>
        </p:nvSpPr>
        <p:spPr/>
        <p:txBody>
          <a:bodyPr/>
          <a:lstStyle/>
          <a:p>
            <a:fld id="{66D0DE04-20D5-4768-A0BA-CD4AFDA5CEC7}" type="slidenum">
              <a:rPr lang="pt-PT" smtClean="0"/>
              <a:pPr/>
              <a:t>‹#›</a:t>
            </a:fld>
            <a:endParaRPr lang="pt-P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701680-6DAC-4EB9-8C62-E3B9CF5EC755}" type="datetime1">
              <a:rPr lang="pt-PT" smtClean="0"/>
              <a:t>07-06-2011</a:t>
            </a:fld>
            <a:endParaRPr lang="pt-PT"/>
          </a:p>
        </p:txBody>
      </p:sp>
      <p:sp>
        <p:nvSpPr>
          <p:cNvPr id="3" name="Footer Placeholder 2"/>
          <p:cNvSpPr>
            <a:spLocks noGrp="1"/>
          </p:cNvSpPr>
          <p:nvPr>
            <p:ph type="ftr" sz="quarter" idx="11"/>
          </p:nvPr>
        </p:nvSpPr>
        <p:spPr/>
        <p:txBody>
          <a:bodyPr/>
          <a:lstStyle/>
          <a:p>
            <a:endParaRPr lang="pt-PT"/>
          </a:p>
        </p:txBody>
      </p:sp>
      <p:sp>
        <p:nvSpPr>
          <p:cNvPr id="4" name="Slide Number Placeholder 3"/>
          <p:cNvSpPr>
            <a:spLocks noGrp="1"/>
          </p:cNvSpPr>
          <p:nvPr>
            <p:ph type="sldNum" sz="quarter" idx="12"/>
          </p:nvPr>
        </p:nvSpPr>
        <p:spPr/>
        <p:txBody>
          <a:bodyPr/>
          <a:lstStyle/>
          <a:p>
            <a:fld id="{66D0DE04-20D5-4768-A0BA-CD4AFDA5CEC7}" type="slidenum">
              <a:rPr lang="pt-PT" smtClean="0"/>
              <a:pPr/>
              <a:t>‹#›</a:t>
            </a:fld>
            <a:endParaRPr lang="pt-P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pt-PT"/>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1088575-A89E-445A-B1B0-64904BF7093E}" type="datetime1">
              <a:rPr lang="pt-PT" smtClean="0"/>
              <a:t>07-06-2011</a:t>
            </a:fld>
            <a:endParaRPr lang="pt-PT"/>
          </a:p>
        </p:txBody>
      </p:sp>
      <p:sp>
        <p:nvSpPr>
          <p:cNvPr id="6" name="Footer Placeholder 5"/>
          <p:cNvSpPr>
            <a:spLocks noGrp="1"/>
          </p:cNvSpPr>
          <p:nvPr>
            <p:ph type="ftr" sz="quarter" idx="11"/>
          </p:nvPr>
        </p:nvSpPr>
        <p:spPr/>
        <p:txBody>
          <a:bodyPr/>
          <a:lstStyle/>
          <a:p>
            <a:endParaRPr lang="pt-PT"/>
          </a:p>
        </p:txBody>
      </p:sp>
      <p:sp>
        <p:nvSpPr>
          <p:cNvPr id="7" name="Slide Number Placeholder 6"/>
          <p:cNvSpPr>
            <a:spLocks noGrp="1"/>
          </p:cNvSpPr>
          <p:nvPr>
            <p:ph type="sldNum" sz="quarter" idx="12"/>
          </p:nvPr>
        </p:nvSpPr>
        <p:spPr/>
        <p:txBody>
          <a:bodyPr/>
          <a:lstStyle/>
          <a:p>
            <a:fld id="{66D0DE04-20D5-4768-A0BA-CD4AFDA5CEC7}" type="slidenum">
              <a:rPr lang="pt-PT" smtClean="0"/>
              <a:pPr/>
              <a:t>‹#›</a:t>
            </a:fld>
            <a:endParaRPr lang="pt-P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pt-PT"/>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PT"/>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C242A8-C950-43D5-B7AF-1C8A9CB96FB4}" type="datetime1">
              <a:rPr lang="pt-PT" smtClean="0"/>
              <a:t>07-06-2011</a:t>
            </a:fld>
            <a:endParaRPr lang="pt-PT"/>
          </a:p>
        </p:txBody>
      </p:sp>
      <p:sp>
        <p:nvSpPr>
          <p:cNvPr id="6" name="Footer Placeholder 5"/>
          <p:cNvSpPr>
            <a:spLocks noGrp="1"/>
          </p:cNvSpPr>
          <p:nvPr>
            <p:ph type="ftr" sz="quarter" idx="11"/>
          </p:nvPr>
        </p:nvSpPr>
        <p:spPr/>
        <p:txBody>
          <a:bodyPr/>
          <a:lstStyle/>
          <a:p>
            <a:endParaRPr lang="pt-PT"/>
          </a:p>
        </p:txBody>
      </p:sp>
      <p:sp>
        <p:nvSpPr>
          <p:cNvPr id="7" name="Slide Number Placeholder 6"/>
          <p:cNvSpPr>
            <a:spLocks noGrp="1"/>
          </p:cNvSpPr>
          <p:nvPr>
            <p:ph type="sldNum" sz="quarter" idx="12"/>
          </p:nvPr>
        </p:nvSpPr>
        <p:spPr/>
        <p:txBody>
          <a:bodyPr/>
          <a:lstStyle/>
          <a:p>
            <a:fld id="{66D0DE04-20D5-4768-A0BA-CD4AFDA5CEC7}" type="slidenum">
              <a:rPr lang="pt-PT" smtClean="0"/>
              <a:pPr/>
              <a:t>‹#›</a:t>
            </a:fld>
            <a:endParaRPr lang="pt-P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pt-PT"/>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C9C80C-814E-431A-B260-AC9C15D90139}" type="datetime1">
              <a:rPr lang="pt-PT" smtClean="0"/>
              <a:t>07-06-2011</a:t>
            </a:fld>
            <a:endParaRPr lang="pt-PT"/>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PT"/>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D0DE04-20D5-4768-A0BA-CD4AFDA5CEC7}" type="slidenum">
              <a:rPr lang="pt-PT" smtClean="0"/>
              <a:pPr/>
              <a:t>‹#›</a:t>
            </a:fld>
            <a:endParaRPr lang="pt-P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pt-PT" dirty="0" smtClean="0"/>
              <a:t>2EE117 Economia e Política da Regulação</a:t>
            </a:r>
            <a:endParaRPr lang="pt-PT" dirty="0"/>
          </a:p>
        </p:txBody>
      </p:sp>
      <p:sp>
        <p:nvSpPr>
          <p:cNvPr id="3" name="Subtitle 2"/>
          <p:cNvSpPr>
            <a:spLocks noGrp="1"/>
          </p:cNvSpPr>
          <p:nvPr>
            <p:ph type="subTitle" idx="1"/>
          </p:nvPr>
        </p:nvSpPr>
        <p:spPr/>
        <p:txBody>
          <a:bodyPr/>
          <a:lstStyle/>
          <a:p>
            <a:r>
              <a:rPr lang="pt-PT" dirty="0" smtClean="0"/>
              <a:t>Os Aspectos Financeiros da Regulação Económica</a:t>
            </a:r>
          </a:p>
          <a:p>
            <a:r>
              <a:rPr lang="pt-PT" dirty="0" smtClean="0"/>
              <a:t>Hélder Valente</a:t>
            </a:r>
            <a:endParaRPr lang="pt-PT" dirty="0"/>
          </a:p>
        </p:txBody>
      </p:sp>
      <p:sp>
        <p:nvSpPr>
          <p:cNvPr id="4" name="Slide Number Placeholder 3"/>
          <p:cNvSpPr>
            <a:spLocks noGrp="1"/>
          </p:cNvSpPr>
          <p:nvPr>
            <p:ph type="sldNum" sz="quarter" idx="12"/>
          </p:nvPr>
        </p:nvSpPr>
        <p:spPr/>
        <p:txBody>
          <a:bodyPr/>
          <a:lstStyle/>
          <a:p>
            <a:fld id="{66D0DE04-20D5-4768-A0BA-CD4AFDA5CEC7}" type="slidenum">
              <a:rPr lang="pt-PT" smtClean="0"/>
              <a:pPr/>
              <a:t>1</a:t>
            </a:fld>
            <a:endParaRPr lang="pt-PT"/>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t-PT" dirty="0" smtClean="0"/>
              <a:t>Os Aspectos Financeiros da Regulação</a:t>
            </a:r>
            <a:endParaRPr lang="pt-PT" dirty="0"/>
          </a:p>
        </p:txBody>
      </p:sp>
      <p:sp>
        <p:nvSpPr>
          <p:cNvPr id="3" name="Content Placeholder 2"/>
          <p:cNvSpPr>
            <a:spLocks noGrp="1"/>
          </p:cNvSpPr>
          <p:nvPr>
            <p:ph idx="1"/>
          </p:nvPr>
        </p:nvSpPr>
        <p:spPr/>
        <p:txBody>
          <a:bodyPr/>
          <a:lstStyle/>
          <a:p>
            <a:pPr algn="just"/>
            <a:r>
              <a:rPr lang="pt-PT" dirty="0" smtClean="0"/>
              <a:t>. A determinação de uma taxa de rendibilidade “justa” para os investidores deve visar dois objectivos:</a:t>
            </a:r>
          </a:p>
          <a:p>
            <a:pPr algn="just"/>
            <a:r>
              <a:rPr lang="pt-PT" dirty="0"/>
              <a:t> </a:t>
            </a:r>
            <a:r>
              <a:rPr lang="pt-PT" dirty="0" smtClean="0"/>
              <a:t> i) Não sobrecarregar os consumidores (diminuindo o seu excedente):</a:t>
            </a:r>
          </a:p>
          <a:p>
            <a:pPr algn="just"/>
            <a:r>
              <a:rPr lang="pt-PT" dirty="0"/>
              <a:t> </a:t>
            </a:r>
            <a:r>
              <a:rPr lang="pt-PT" dirty="0" smtClean="0"/>
              <a:t> ii) Permitir uma remuneração adequada dos investidores e satisfazer, ao mesmo tempo, as necessidades dos consumidores no futuro.</a:t>
            </a:r>
            <a:endParaRPr lang="pt-PT" dirty="0"/>
          </a:p>
        </p:txBody>
      </p:sp>
      <p:sp>
        <p:nvSpPr>
          <p:cNvPr id="4" name="Slide Number Placeholder 3"/>
          <p:cNvSpPr>
            <a:spLocks noGrp="1"/>
          </p:cNvSpPr>
          <p:nvPr>
            <p:ph type="sldNum" sz="quarter" idx="12"/>
          </p:nvPr>
        </p:nvSpPr>
        <p:spPr/>
        <p:txBody>
          <a:bodyPr/>
          <a:lstStyle/>
          <a:p>
            <a:fld id="{66D0DE04-20D5-4768-A0BA-CD4AFDA5CEC7}" type="slidenum">
              <a:rPr lang="pt-PT" smtClean="0"/>
              <a:pPr/>
              <a:t>10</a:t>
            </a:fld>
            <a:endParaRPr lang="pt-PT"/>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t-PT" dirty="0" smtClean="0"/>
              <a:t>Os Aspectos Financeiros da Regulação</a:t>
            </a:r>
            <a:endParaRPr lang="pt-PT" dirty="0"/>
          </a:p>
        </p:txBody>
      </p:sp>
      <p:sp>
        <p:nvSpPr>
          <p:cNvPr id="3" name="Content Placeholder 2"/>
          <p:cNvSpPr>
            <a:spLocks noGrp="1"/>
          </p:cNvSpPr>
          <p:nvPr>
            <p:ph idx="1"/>
          </p:nvPr>
        </p:nvSpPr>
        <p:spPr/>
        <p:txBody>
          <a:bodyPr>
            <a:normAutofit fontScale="85000" lnSpcReduction="10000"/>
          </a:bodyPr>
          <a:lstStyle/>
          <a:p>
            <a:pPr algn="just"/>
            <a:r>
              <a:rPr lang="pt-PT" dirty="0" smtClean="0"/>
              <a:t>. Parece, então, fundamental definir o custo do capital para a empresa, o qual é a taxa de rendibilidade mínima necessária para atrair o capital de um dado investidor.</a:t>
            </a:r>
          </a:p>
          <a:p>
            <a:pPr algn="just"/>
            <a:r>
              <a:rPr lang="pt-PT" dirty="0" smtClean="0"/>
              <a:t>. Definido noutros termos, é a taxa de rendibilidade esperada prevalecente nos mercados de capitais em investimentos alternativos de risco equivalente, supondo, como é habitual, que aqueles funcionam de uma forma eficiente.</a:t>
            </a:r>
          </a:p>
          <a:p>
            <a:pPr algn="just"/>
            <a:r>
              <a:rPr lang="pt-PT" dirty="0" smtClean="0"/>
              <a:t>. Neste caso, o custo do capital não é mais do que um custo de oportunidade.</a:t>
            </a:r>
            <a:endParaRPr lang="pt-PT" dirty="0"/>
          </a:p>
        </p:txBody>
      </p:sp>
      <p:sp>
        <p:nvSpPr>
          <p:cNvPr id="4" name="Slide Number Placeholder 3"/>
          <p:cNvSpPr>
            <a:spLocks noGrp="1"/>
          </p:cNvSpPr>
          <p:nvPr>
            <p:ph type="sldNum" sz="quarter" idx="12"/>
          </p:nvPr>
        </p:nvSpPr>
        <p:spPr/>
        <p:txBody>
          <a:bodyPr/>
          <a:lstStyle/>
          <a:p>
            <a:fld id="{66D0DE04-20D5-4768-A0BA-CD4AFDA5CEC7}" type="slidenum">
              <a:rPr lang="pt-PT" smtClean="0"/>
              <a:pPr/>
              <a:t>11</a:t>
            </a:fld>
            <a:endParaRPr lang="pt-PT"/>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t-PT" dirty="0" smtClean="0"/>
              <a:t>Os Aspectos Financeiros da Regulação</a:t>
            </a:r>
            <a:endParaRPr lang="pt-PT" dirty="0"/>
          </a:p>
        </p:txBody>
      </p:sp>
      <p:sp>
        <p:nvSpPr>
          <p:cNvPr id="3" name="Content Placeholder 2"/>
          <p:cNvSpPr>
            <a:spLocks noGrp="1"/>
          </p:cNvSpPr>
          <p:nvPr>
            <p:ph idx="1"/>
          </p:nvPr>
        </p:nvSpPr>
        <p:spPr/>
        <p:txBody>
          <a:bodyPr>
            <a:normAutofit fontScale="92500" lnSpcReduction="20000"/>
          </a:bodyPr>
          <a:lstStyle/>
          <a:p>
            <a:pPr algn="just"/>
            <a:r>
              <a:rPr lang="pt-PT" dirty="0" smtClean="0"/>
              <a:t>. A determinação do custo do capital e a base em relação à qual deve ser aplicado tornam-se, então, fundamentais no processo regulatório pela simples razão de que a autoridade regulatória deve garantir o equilíbrio financeiro da empresa.</a:t>
            </a:r>
          </a:p>
          <a:p>
            <a:pPr algn="just"/>
            <a:r>
              <a:rPr lang="pt-PT" dirty="0" smtClean="0"/>
              <a:t>. A taxa de rendibilidade permitida deverá ser expressa como uma soma ponderada do custo do capital alheio e do custo do capital próprio com os rácios do capital alheio e do capital próprio relativamente ao capital total a servir de ponderadores.</a:t>
            </a:r>
            <a:endParaRPr lang="pt-PT" dirty="0"/>
          </a:p>
        </p:txBody>
      </p:sp>
      <p:sp>
        <p:nvSpPr>
          <p:cNvPr id="4" name="Slide Number Placeholder 3"/>
          <p:cNvSpPr>
            <a:spLocks noGrp="1"/>
          </p:cNvSpPr>
          <p:nvPr>
            <p:ph type="sldNum" sz="quarter" idx="12"/>
          </p:nvPr>
        </p:nvSpPr>
        <p:spPr/>
        <p:txBody>
          <a:bodyPr/>
          <a:lstStyle/>
          <a:p>
            <a:fld id="{66D0DE04-20D5-4768-A0BA-CD4AFDA5CEC7}" type="slidenum">
              <a:rPr lang="pt-PT" smtClean="0"/>
              <a:pPr/>
              <a:t>12</a:t>
            </a:fld>
            <a:endParaRPr lang="pt-PT"/>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t-PT" dirty="0" smtClean="0"/>
              <a:t>Os Aspectos Financeiros da Regulação</a:t>
            </a:r>
            <a:endParaRPr lang="pt-PT" dirty="0"/>
          </a:p>
        </p:txBody>
      </p:sp>
      <p:sp>
        <p:nvSpPr>
          <p:cNvPr id="3" name="Content Placeholder 2"/>
          <p:cNvSpPr>
            <a:spLocks noGrp="1"/>
          </p:cNvSpPr>
          <p:nvPr>
            <p:ph idx="1"/>
          </p:nvPr>
        </p:nvSpPr>
        <p:spPr/>
        <p:txBody>
          <a:bodyPr>
            <a:normAutofit lnSpcReduction="10000"/>
          </a:bodyPr>
          <a:lstStyle/>
          <a:p>
            <a:pPr algn="just"/>
            <a:r>
              <a:rPr lang="pt-PT" dirty="0" smtClean="0"/>
              <a:t>. No âmbito da regulação económica, a viabilidade económica da indústria é assumida como um dado, e o custo do capital é utilizado para a determinação do nível de preços, isto é, o custo do capital relevante é determinado e então os preços dos produtos ou serviços, sujeitos a regulação, são fixados pelo regulador, de forma a permitir às empresas a obtenção de uma taxa de rendibilidade igual ao custo do capital.</a:t>
            </a:r>
            <a:endParaRPr lang="pt-PT" dirty="0"/>
          </a:p>
        </p:txBody>
      </p:sp>
      <p:sp>
        <p:nvSpPr>
          <p:cNvPr id="4" name="Slide Number Placeholder 3"/>
          <p:cNvSpPr>
            <a:spLocks noGrp="1"/>
          </p:cNvSpPr>
          <p:nvPr>
            <p:ph type="sldNum" sz="quarter" idx="12"/>
          </p:nvPr>
        </p:nvSpPr>
        <p:spPr/>
        <p:txBody>
          <a:bodyPr/>
          <a:lstStyle/>
          <a:p>
            <a:fld id="{66D0DE04-20D5-4768-A0BA-CD4AFDA5CEC7}" type="slidenum">
              <a:rPr lang="pt-PT" smtClean="0"/>
              <a:pPr/>
              <a:t>13</a:t>
            </a:fld>
            <a:endParaRPr lang="pt-PT"/>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t-PT" dirty="0" smtClean="0"/>
              <a:t>Os Aspectos Financeiros da Regulação</a:t>
            </a:r>
            <a:endParaRPr lang="pt-PT" dirty="0"/>
          </a:p>
        </p:txBody>
      </p:sp>
      <p:sp>
        <p:nvSpPr>
          <p:cNvPr id="3" name="Content Placeholder 2"/>
          <p:cNvSpPr>
            <a:spLocks noGrp="1"/>
          </p:cNvSpPr>
          <p:nvPr>
            <p:ph idx="1"/>
          </p:nvPr>
        </p:nvSpPr>
        <p:spPr/>
        <p:txBody>
          <a:bodyPr>
            <a:normAutofit fontScale="85000" lnSpcReduction="10000"/>
          </a:bodyPr>
          <a:lstStyle/>
          <a:p>
            <a:pPr algn="just"/>
            <a:r>
              <a:rPr lang="pt-PT" dirty="0" smtClean="0"/>
              <a:t>. O referido realça a importância de uma correcta determinação do custo do capital, no caso de empresas sujeitas a regulação.</a:t>
            </a:r>
          </a:p>
          <a:p>
            <a:pPr algn="just"/>
            <a:r>
              <a:rPr lang="pt-PT" dirty="0" smtClean="0"/>
              <a:t>. Com efeito, no caso de empresas não reguladas, aquele custo funciona como uma taxa de referência, afectando apenas os projectos marginais.</a:t>
            </a:r>
          </a:p>
          <a:p>
            <a:pPr algn="just"/>
            <a:r>
              <a:rPr lang="pt-PT" dirty="0" smtClean="0"/>
              <a:t>. Em situações de regulação económica, e dada a dependência dos preços regulados face ao custo do capital, uma sobreestimação deste custo implicará uma estrutura de preços demasiado elevada, com óbvios reflexos negativos sob um ponto de vista social.</a:t>
            </a:r>
            <a:endParaRPr lang="pt-PT" dirty="0"/>
          </a:p>
        </p:txBody>
      </p:sp>
      <p:sp>
        <p:nvSpPr>
          <p:cNvPr id="4" name="Slide Number Placeholder 3"/>
          <p:cNvSpPr>
            <a:spLocks noGrp="1"/>
          </p:cNvSpPr>
          <p:nvPr>
            <p:ph type="sldNum" sz="quarter" idx="12"/>
          </p:nvPr>
        </p:nvSpPr>
        <p:spPr/>
        <p:txBody>
          <a:bodyPr/>
          <a:lstStyle/>
          <a:p>
            <a:fld id="{66D0DE04-20D5-4768-A0BA-CD4AFDA5CEC7}" type="slidenum">
              <a:rPr lang="pt-PT" smtClean="0"/>
              <a:pPr/>
              <a:t>14</a:t>
            </a:fld>
            <a:endParaRPr lang="pt-PT"/>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t-PT" dirty="0" smtClean="0"/>
              <a:t>Os Aspectos Financeiros da Regulação</a:t>
            </a:r>
            <a:endParaRPr lang="pt-PT" dirty="0"/>
          </a:p>
        </p:txBody>
      </p:sp>
      <p:sp>
        <p:nvSpPr>
          <p:cNvPr id="3" name="Content Placeholder 2"/>
          <p:cNvSpPr>
            <a:spLocks noGrp="1"/>
          </p:cNvSpPr>
          <p:nvPr>
            <p:ph idx="1"/>
          </p:nvPr>
        </p:nvSpPr>
        <p:spPr/>
        <p:txBody>
          <a:bodyPr>
            <a:normAutofit lnSpcReduction="10000"/>
          </a:bodyPr>
          <a:lstStyle/>
          <a:p>
            <a:pPr algn="just"/>
            <a:r>
              <a:rPr lang="pt-PT" dirty="0" smtClean="0"/>
              <a:t>. Um dos aspectos particularmente específicos da regulação económica diz respeito ao facto de o risco de investimento em empresas desta natureza depender, em larga medida, das decisões do regulador.</a:t>
            </a:r>
          </a:p>
          <a:p>
            <a:pPr algn="just"/>
            <a:r>
              <a:rPr lang="pt-PT" dirty="0" smtClean="0"/>
              <a:t>. Nesse sentido, alguns autores referem a existência de um risco regulatório específico deste tipo de empresas e que não está presente em </a:t>
            </a:r>
            <a:r>
              <a:rPr lang="pt-PT" smtClean="0"/>
              <a:t>ambientes concorrenciais.</a:t>
            </a:r>
            <a:endParaRPr lang="pt-PT"/>
          </a:p>
        </p:txBody>
      </p:sp>
      <p:sp>
        <p:nvSpPr>
          <p:cNvPr id="4" name="Slide Number Placeholder 3"/>
          <p:cNvSpPr>
            <a:spLocks noGrp="1"/>
          </p:cNvSpPr>
          <p:nvPr>
            <p:ph type="sldNum" sz="quarter" idx="12"/>
          </p:nvPr>
        </p:nvSpPr>
        <p:spPr/>
        <p:txBody>
          <a:bodyPr/>
          <a:lstStyle/>
          <a:p>
            <a:fld id="{66D0DE04-20D5-4768-A0BA-CD4AFDA5CEC7}" type="slidenum">
              <a:rPr lang="pt-PT" smtClean="0"/>
              <a:pPr/>
              <a:t>15</a:t>
            </a:fld>
            <a:endParaRPr lang="pt-PT"/>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t-PT" dirty="0" smtClean="0"/>
              <a:t>Os Aspectos Financeiros da Regulação</a:t>
            </a:r>
            <a:endParaRPr lang="pt-PT" dirty="0"/>
          </a:p>
        </p:txBody>
      </p:sp>
      <p:sp>
        <p:nvSpPr>
          <p:cNvPr id="3" name="Content Placeholder 2"/>
          <p:cNvSpPr>
            <a:spLocks noGrp="1"/>
          </p:cNvSpPr>
          <p:nvPr>
            <p:ph idx="1"/>
          </p:nvPr>
        </p:nvSpPr>
        <p:spPr/>
        <p:txBody>
          <a:bodyPr>
            <a:normAutofit fontScale="92500" lnSpcReduction="20000"/>
          </a:bodyPr>
          <a:lstStyle/>
          <a:p>
            <a:pPr algn="just"/>
            <a:r>
              <a:rPr lang="pt-PT" dirty="0" smtClean="0"/>
              <a:t>. Em termos de análise económica, as várias formas de regulação propostas contêm, na sua essência, a análise dos problemas de incentivos resultantes dos métodos de controlo das empresas operadoras nas indústrias sujeitas a regulação económica.</a:t>
            </a:r>
          </a:p>
          <a:p>
            <a:pPr algn="just"/>
            <a:r>
              <a:rPr lang="pt-PT" dirty="0" smtClean="0"/>
              <a:t>. Assim, e na perspectiva da chamada teoria do interesse público, os preços que o monopolista é autorizado a praticar devem induzir tanto a eficiência produtiva como a eficiência do mercado.</a:t>
            </a:r>
            <a:endParaRPr lang="pt-PT" dirty="0"/>
          </a:p>
        </p:txBody>
      </p:sp>
      <p:sp>
        <p:nvSpPr>
          <p:cNvPr id="4" name="Slide Number Placeholder 3"/>
          <p:cNvSpPr>
            <a:spLocks noGrp="1"/>
          </p:cNvSpPr>
          <p:nvPr>
            <p:ph type="sldNum" sz="quarter" idx="12"/>
          </p:nvPr>
        </p:nvSpPr>
        <p:spPr/>
        <p:txBody>
          <a:bodyPr/>
          <a:lstStyle/>
          <a:p>
            <a:fld id="{66D0DE04-20D5-4768-A0BA-CD4AFDA5CEC7}" type="slidenum">
              <a:rPr lang="pt-PT" smtClean="0"/>
              <a:pPr/>
              <a:t>2</a:t>
            </a:fld>
            <a:endParaRPr lang="pt-PT"/>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t-PT" dirty="0" smtClean="0"/>
              <a:t>Os Aspectos Financeiros da Regulação</a:t>
            </a:r>
            <a:endParaRPr lang="pt-PT" dirty="0"/>
          </a:p>
        </p:txBody>
      </p:sp>
      <p:sp>
        <p:nvSpPr>
          <p:cNvPr id="3" name="Content Placeholder 2"/>
          <p:cNvSpPr>
            <a:spLocks noGrp="1"/>
          </p:cNvSpPr>
          <p:nvPr>
            <p:ph idx="1"/>
          </p:nvPr>
        </p:nvSpPr>
        <p:spPr/>
        <p:txBody>
          <a:bodyPr>
            <a:normAutofit fontScale="92500" lnSpcReduction="20000"/>
          </a:bodyPr>
          <a:lstStyle/>
          <a:p>
            <a:pPr algn="just"/>
            <a:r>
              <a:rPr lang="pt-PT" dirty="0" smtClean="0"/>
              <a:t>. De uma forma mais específica, a empresa regulada deve satisfazer a procura ao custo mínimo, pagando os consumidores em média um preço que não seja superior àquele custo, mas devendo ser garantida uma rendibilidade “justa” à empresa operadora.</a:t>
            </a:r>
          </a:p>
          <a:p>
            <a:pPr algn="just"/>
            <a:r>
              <a:rPr lang="pt-PT" dirty="0" smtClean="0"/>
              <a:t>. A entidade reguladora não permitirá, no entanto, que a empresa regulada tenha uma rendibilidade superior à considerada “normal” (atendendo ao risco de exploração e ao risco financeiro).</a:t>
            </a:r>
            <a:endParaRPr lang="pt-PT" dirty="0"/>
          </a:p>
        </p:txBody>
      </p:sp>
      <p:sp>
        <p:nvSpPr>
          <p:cNvPr id="4" name="Slide Number Placeholder 3"/>
          <p:cNvSpPr>
            <a:spLocks noGrp="1"/>
          </p:cNvSpPr>
          <p:nvPr>
            <p:ph type="sldNum" sz="quarter" idx="12"/>
          </p:nvPr>
        </p:nvSpPr>
        <p:spPr/>
        <p:txBody>
          <a:bodyPr/>
          <a:lstStyle/>
          <a:p>
            <a:fld id="{66D0DE04-20D5-4768-A0BA-CD4AFDA5CEC7}" type="slidenum">
              <a:rPr lang="pt-PT" smtClean="0"/>
              <a:pPr/>
              <a:t>3</a:t>
            </a:fld>
            <a:endParaRPr lang="pt-PT"/>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t-PT" dirty="0" smtClean="0"/>
              <a:t>Os Aspectos Financeiros da Regulação</a:t>
            </a:r>
            <a:endParaRPr lang="pt-PT" dirty="0"/>
          </a:p>
        </p:txBody>
      </p:sp>
      <p:sp>
        <p:nvSpPr>
          <p:cNvPr id="3" name="Content Placeholder 2"/>
          <p:cNvSpPr>
            <a:spLocks noGrp="1"/>
          </p:cNvSpPr>
          <p:nvPr>
            <p:ph idx="1"/>
          </p:nvPr>
        </p:nvSpPr>
        <p:spPr/>
        <p:txBody>
          <a:bodyPr>
            <a:normAutofit fontScale="92500"/>
          </a:bodyPr>
          <a:lstStyle/>
          <a:p>
            <a:pPr algn="just"/>
            <a:r>
              <a:rPr lang="pt-PT" dirty="0" smtClean="0"/>
              <a:t>. O anteriormente referido poderá, em termos práticos, resultar na introdução dos chamados “lags” regulatórios, ou seja, a fixação dos preços para um determinado período de tempo, com a possibilidade de revisão por parte da agência de regulação.</a:t>
            </a:r>
          </a:p>
          <a:p>
            <a:pPr algn="just"/>
            <a:r>
              <a:rPr lang="pt-PT" dirty="0" smtClean="0"/>
              <a:t>. Não obstante terem sido propostos vários métodos de regulação das empresas, na prática, têm sido utilizados essencialmente dois:</a:t>
            </a:r>
            <a:endParaRPr lang="pt-PT" dirty="0"/>
          </a:p>
        </p:txBody>
      </p:sp>
      <p:sp>
        <p:nvSpPr>
          <p:cNvPr id="4" name="Slide Number Placeholder 3"/>
          <p:cNvSpPr>
            <a:spLocks noGrp="1"/>
          </p:cNvSpPr>
          <p:nvPr>
            <p:ph type="sldNum" sz="quarter" idx="12"/>
          </p:nvPr>
        </p:nvSpPr>
        <p:spPr/>
        <p:txBody>
          <a:bodyPr/>
          <a:lstStyle/>
          <a:p>
            <a:fld id="{66D0DE04-20D5-4768-A0BA-CD4AFDA5CEC7}" type="slidenum">
              <a:rPr lang="pt-PT" smtClean="0"/>
              <a:pPr/>
              <a:t>4</a:t>
            </a:fld>
            <a:endParaRPr lang="pt-PT"/>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t-PT" dirty="0" smtClean="0"/>
              <a:t>Os Aspectos Financeiros da Regulação</a:t>
            </a:r>
            <a:endParaRPr lang="pt-PT" dirty="0"/>
          </a:p>
        </p:txBody>
      </p:sp>
      <p:sp>
        <p:nvSpPr>
          <p:cNvPr id="3" name="Content Placeholder 2"/>
          <p:cNvSpPr>
            <a:spLocks noGrp="1"/>
          </p:cNvSpPr>
          <p:nvPr>
            <p:ph idx="1"/>
          </p:nvPr>
        </p:nvSpPr>
        <p:spPr/>
        <p:txBody>
          <a:bodyPr>
            <a:normAutofit fontScale="85000" lnSpcReduction="10000"/>
          </a:bodyPr>
          <a:lstStyle/>
          <a:p>
            <a:pPr algn="just"/>
            <a:r>
              <a:rPr lang="pt-PT" dirty="0" smtClean="0"/>
              <a:t>. i) Taxa de Rendibilidade Máxima Permitida (“Rate of Return Regulation”);</a:t>
            </a:r>
          </a:p>
          <a:p>
            <a:pPr algn="just"/>
            <a:r>
              <a:rPr lang="pt-PT" dirty="0"/>
              <a:t> </a:t>
            </a:r>
            <a:r>
              <a:rPr lang="pt-PT" dirty="0" smtClean="0"/>
              <a:t>  ii) Controlo Directo dos Preços (“Price-Cap Regulation”).</a:t>
            </a:r>
          </a:p>
          <a:p>
            <a:pPr algn="just"/>
            <a:r>
              <a:rPr lang="pt-PT" dirty="0" smtClean="0"/>
              <a:t>. “Rate of Return Regulation”:</a:t>
            </a:r>
          </a:p>
          <a:p>
            <a:pPr algn="just"/>
            <a:r>
              <a:rPr lang="pt-PT" dirty="0"/>
              <a:t> </a:t>
            </a:r>
            <a:r>
              <a:rPr lang="pt-PT" dirty="0" smtClean="0"/>
              <a:t>  . A formalização económica deste método de regulação deve-se a Averch e Johnson (1962) e o modelo, para o caso uniproduto, consiste em maximizar o lucro económico sujeito a uma restrição de natureza financeira, a qual implica que a empresa esteja limitada a uma taxa de rendibilidade máxima – s. </a:t>
            </a:r>
            <a:endParaRPr lang="pt-PT" dirty="0"/>
          </a:p>
        </p:txBody>
      </p:sp>
      <p:sp>
        <p:nvSpPr>
          <p:cNvPr id="4" name="Slide Number Placeholder 3"/>
          <p:cNvSpPr>
            <a:spLocks noGrp="1"/>
          </p:cNvSpPr>
          <p:nvPr>
            <p:ph type="sldNum" sz="quarter" idx="12"/>
          </p:nvPr>
        </p:nvSpPr>
        <p:spPr/>
        <p:txBody>
          <a:bodyPr/>
          <a:lstStyle/>
          <a:p>
            <a:fld id="{66D0DE04-20D5-4768-A0BA-CD4AFDA5CEC7}" type="slidenum">
              <a:rPr lang="pt-PT" smtClean="0"/>
              <a:pPr/>
              <a:t>5</a:t>
            </a:fld>
            <a:endParaRPr lang="pt-PT"/>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t-PT" dirty="0" smtClean="0"/>
              <a:t>Os Aspectos Financeiros da Regulação</a:t>
            </a:r>
            <a:endParaRPr lang="pt-PT" dirty="0"/>
          </a:p>
        </p:txBody>
      </p:sp>
      <p:sp>
        <p:nvSpPr>
          <p:cNvPr id="3" name="Content Placeholder 2"/>
          <p:cNvSpPr>
            <a:spLocks noGrp="1"/>
          </p:cNvSpPr>
          <p:nvPr>
            <p:ph idx="1"/>
          </p:nvPr>
        </p:nvSpPr>
        <p:spPr/>
        <p:txBody>
          <a:bodyPr>
            <a:normAutofit fontScale="85000" lnSpcReduction="10000"/>
          </a:bodyPr>
          <a:lstStyle/>
          <a:p>
            <a:pPr algn="just"/>
            <a:r>
              <a:rPr lang="pt-PT" dirty="0" smtClean="0"/>
              <a:t>. A entidade reguladora permite que a empresa verifique uma taxa de rendibilidade do capital superior ao verdadeiro custo do capital (r), ou seja que s seja superior a r.</a:t>
            </a:r>
          </a:p>
          <a:p>
            <a:pPr algn="just"/>
            <a:r>
              <a:rPr lang="pt-PT" dirty="0" smtClean="0"/>
              <a:t>. O principal resultado deste modelo de regulação é o de que a taxa marginal de substituição técnica da empresa regulada é, comparativamente ao caso do monopolista não regulado corrigida de um factor que implica, em termos do comportamento da empresa, que esta actue como se o custo do capital fosse mais barato do que na realidade o é. </a:t>
            </a:r>
            <a:endParaRPr lang="pt-PT" dirty="0"/>
          </a:p>
        </p:txBody>
      </p:sp>
      <p:sp>
        <p:nvSpPr>
          <p:cNvPr id="4" name="Slide Number Placeholder 3"/>
          <p:cNvSpPr>
            <a:spLocks noGrp="1"/>
          </p:cNvSpPr>
          <p:nvPr>
            <p:ph type="sldNum" sz="quarter" idx="12"/>
          </p:nvPr>
        </p:nvSpPr>
        <p:spPr/>
        <p:txBody>
          <a:bodyPr/>
          <a:lstStyle/>
          <a:p>
            <a:fld id="{66D0DE04-20D5-4768-A0BA-CD4AFDA5CEC7}" type="slidenum">
              <a:rPr lang="pt-PT" smtClean="0"/>
              <a:pPr/>
              <a:t>6</a:t>
            </a:fld>
            <a:endParaRPr lang="pt-PT"/>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t-PT" dirty="0" smtClean="0"/>
              <a:t>Os Aspectos Financeiros da Regulação</a:t>
            </a:r>
            <a:endParaRPr lang="pt-PT" dirty="0"/>
          </a:p>
        </p:txBody>
      </p:sp>
      <p:sp>
        <p:nvSpPr>
          <p:cNvPr id="3" name="Content Placeholder 2"/>
          <p:cNvSpPr>
            <a:spLocks noGrp="1"/>
          </p:cNvSpPr>
          <p:nvPr>
            <p:ph idx="1"/>
          </p:nvPr>
        </p:nvSpPr>
        <p:spPr/>
        <p:txBody>
          <a:bodyPr>
            <a:normAutofit lnSpcReduction="10000"/>
          </a:bodyPr>
          <a:lstStyle/>
          <a:p>
            <a:pPr algn="just"/>
            <a:r>
              <a:rPr lang="pt-PT" dirty="0" smtClean="0"/>
              <a:t>. Como consequência, a empresa regulada tem um incentivo para sobreutilizar o factor capital – efeito de Averch-Johnson.</a:t>
            </a:r>
          </a:p>
          <a:p>
            <a:pPr algn="just"/>
            <a:r>
              <a:rPr lang="pt-PT" dirty="0" smtClean="0"/>
              <a:t>. A restrição do modelo implica que a empresa está limitada pela taxa de rendibilidade s, podendo, no entanto, e dada a existência, em termos práticos, de “lags” regulatórios, a sua taxa de rendibilidade ser superior a s, até à próxima revisão desta.</a:t>
            </a:r>
            <a:endParaRPr lang="pt-PT" dirty="0"/>
          </a:p>
        </p:txBody>
      </p:sp>
      <p:sp>
        <p:nvSpPr>
          <p:cNvPr id="4" name="Slide Number Placeholder 3"/>
          <p:cNvSpPr>
            <a:spLocks noGrp="1"/>
          </p:cNvSpPr>
          <p:nvPr>
            <p:ph type="sldNum" sz="quarter" idx="12"/>
          </p:nvPr>
        </p:nvSpPr>
        <p:spPr/>
        <p:txBody>
          <a:bodyPr/>
          <a:lstStyle/>
          <a:p>
            <a:fld id="{66D0DE04-20D5-4768-A0BA-CD4AFDA5CEC7}" type="slidenum">
              <a:rPr lang="pt-PT" smtClean="0"/>
              <a:pPr/>
              <a:t>7</a:t>
            </a:fld>
            <a:endParaRPr lang="pt-PT"/>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t-PT" dirty="0" smtClean="0"/>
              <a:t>Os Aspectos Financeiros da Regulação</a:t>
            </a:r>
            <a:endParaRPr lang="pt-PT" dirty="0"/>
          </a:p>
        </p:txBody>
      </p:sp>
      <p:sp>
        <p:nvSpPr>
          <p:cNvPr id="3" name="Content Placeholder 2"/>
          <p:cNvSpPr>
            <a:spLocks noGrp="1"/>
          </p:cNvSpPr>
          <p:nvPr>
            <p:ph idx="1"/>
          </p:nvPr>
        </p:nvSpPr>
        <p:spPr/>
        <p:txBody>
          <a:bodyPr>
            <a:normAutofit fontScale="92500" lnSpcReduction="10000"/>
          </a:bodyPr>
          <a:lstStyle/>
          <a:p>
            <a:pPr algn="just"/>
            <a:r>
              <a:rPr lang="pt-PT" dirty="0" smtClean="0"/>
              <a:t>. Na sua essência, este método permite à empresa regulada conseguir uma receita total (R) que lhe permite cobrir as despesas de exploração anuais, as quais incluem os custos operacionais, amortizações e impostos, mais uma rendibilidade (s) calculada sobre o capital investido (K – “rate base”). </a:t>
            </a:r>
          </a:p>
          <a:p>
            <a:pPr algn="just"/>
            <a:r>
              <a:rPr lang="pt-PT" dirty="0" smtClean="0"/>
              <a:t>. O preço a praticar obtém-se dividindo a receita total requerida pela quantidade procurada do produto ou serviço.</a:t>
            </a:r>
            <a:endParaRPr lang="pt-PT" dirty="0"/>
          </a:p>
        </p:txBody>
      </p:sp>
      <p:sp>
        <p:nvSpPr>
          <p:cNvPr id="4" name="Slide Number Placeholder 3"/>
          <p:cNvSpPr>
            <a:spLocks noGrp="1"/>
          </p:cNvSpPr>
          <p:nvPr>
            <p:ph type="sldNum" sz="quarter" idx="12"/>
          </p:nvPr>
        </p:nvSpPr>
        <p:spPr/>
        <p:txBody>
          <a:bodyPr/>
          <a:lstStyle/>
          <a:p>
            <a:fld id="{66D0DE04-20D5-4768-A0BA-CD4AFDA5CEC7}" type="slidenum">
              <a:rPr lang="pt-PT" smtClean="0"/>
              <a:pPr/>
              <a:t>8</a:t>
            </a:fld>
            <a:endParaRPr lang="pt-PT"/>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t-PT" dirty="0" smtClean="0"/>
              <a:t>Os Aspectos Financeiros da Regulação</a:t>
            </a:r>
            <a:endParaRPr lang="pt-PT" dirty="0"/>
          </a:p>
        </p:txBody>
      </p:sp>
      <p:sp>
        <p:nvSpPr>
          <p:cNvPr id="3" name="Content Placeholder 2"/>
          <p:cNvSpPr>
            <a:spLocks noGrp="1"/>
          </p:cNvSpPr>
          <p:nvPr>
            <p:ph idx="1"/>
          </p:nvPr>
        </p:nvSpPr>
        <p:spPr/>
        <p:txBody>
          <a:bodyPr>
            <a:normAutofit lnSpcReduction="10000"/>
          </a:bodyPr>
          <a:lstStyle/>
          <a:p>
            <a:pPr algn="just"/>
            <a:r>
              <a:rPr lang="pt-PT" dirty="0" smtClean="0"/>
              <a:t>. Nas relações da empresa com o orgão regulador, existem normalmente dificuldades na fixação dos custos de exploração, em particular dos que se encontram fora do controlo da empresa, e de K (nomeadamente, se se deverá considerar um valor histórico ou contabilístico ou, alternativamente, um valor de mercado), mas a controvérsia e litígio residem, especialmente, na determinação de s.</a:t>
            </a:r>
            <a:endParaRPr lang="pt-PT" dirty="0"/>
          </a:p>
        </p:txBody>
      </p:sp>
      <p:sp>
        <p:nvSpPr>
          <p:cNvPr id="4" name="Slide Number Placeholder 3"/>
          <p:cNvSpPr>
            <a:spLocks noGrp="1"/>
          </p:cNvSpPr>
          <p:nvPr>
            <p:ph type="sldNum" sz="quarter" idx="12"/>
          </p:nvPr>
        </p:nvSpPr>
        <p:spPr/>
        <p:txBody>
          <a:bodyPr/>
          <a:lstStyle/>
          <a:p>
            <a:fld id="{66D0DE04-20D5-4768-A0BA-CD4AFDA5CEC7}" type="slidenum">
              <a:rPr lang="pt-PT" smtClean="0"/>
              <a:pPr/>
              <a:t>9</a:t>
            </a:fld>
            <a:endParaRPr lang="pt-PT"/>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149</TotalTime>
  <Words>1183</Words>
  <Application>Microsoft Office PowerPoint</Application>
  <PresentationFormat>On-screen Show (4:3)</PresentationFormat>
  <Paragraphs>63</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2EE117 Economia e Política da Regulação</vt:lpstr>
      <vt:lpstr>Os Aspectos Financeiros da Regulação</vt:lpstr>
      <vt:lpstr>Os Aspectos Financeiros da Regulação</vt:lpstr>
      <vt:lpstr>Os Aspectos Financeiros da Regulação</vt:lpstr>
      <vt:lpstr>Os Aspectos Financeiros da Regulação</vt:lpstr>
      <vt:lpstr>Os Aspectos Financeiros da Regulação</vt:lpstr>
      <vt:lpstr>Os Aspectos Financeiros da Regulação</vt:lpstr>
      <vt:lpstr>Os Aspectos Financeiros da Regulação</vt:lpstr>
      <vt:lpstr>Os Aspectos Financeiros da Regulação</vt:lpstr>
      <vt:lpstr>Os Aspectos Financeiros da Regulação</vt:lpstr>
      <vt:lpstr>Os Aspectos Financeiros da Regulação</vt:lpstr>
      <vt:lpstr>Os Aspectos Financeiros da Regulação</vt:lpstr>
      <vt:lpstr>Os Aspectos Financeiros da Regulação</vt:lpstr>
      <vt:lpstr>Os Aspectos Financeiros da Regulação</vt:lpstr>
      <vt:lpstr>Os Aspectos Financeiros da Regulação</vt:lpstr>
    </vt:vector>
  </TitlesOfParts>
  <Company>FEP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2EE117 Economia e Política da Regulação</dc:title>
  <dc:creator>hmvs</dc:creator>
  <cp:lastModifiedBy>hmvs</cp:lastModifiedBy>
  <cp:revision>31</cp:revision>
  <dcterms:created xsi:type="dcterms:W3CDTF">2011-05-27T14:16:46Z</dcterms:created>
  <dcterms:modified xsi:type="dcterms:W3CDTF">2011-06-07T14:49:27Z</dcterms:modified>
</cp:coreProperties>
</file>