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4"/>
  </p:sldMasterIdLst>
  <p:notesMasterIdLst>
    <p:notesMasterId r:id="rId16"/>
  </p:notesMasterIdLst>
  <p:handoutMasterIdLst>
    <p:handoutMasterId r:id="rId17"/>
  </p:handoutMasterIdLst>
  <p:sldIdLst>
    <p:sldId id="260" r:id="rId5"/>
    <p:sldId id="289" r:id="rId6"/>
    <p:sldId id="307" r:id="rId7"/>
    <p:sldId id="312" r:id="rId8"/>
    <p:sldId id="313" r:id="rId9"/>
    <p:sldId id="314" r:id="rId10"/>
    <p:sldId id="309" r:id="rId11"/>
    <p:sldId id="315" r:id="rId12"/>
    <p:sldId id="310" r:id="rId13"/>
    <p:sldId id="311" r:id="rId14"/>
    <p:sldId id="302" r:id="rId15"/>
  </p:sldIdLst>
  <p:sldSz cx="12192000" cy="6858000"/>
  <p:notesSz cx="6858000" cy="933450"/>
  <p:defaultTextStyle>
    <a:defPPr>
      <a:defRPr lang="fr-FR"/>
    </a:defPPr>
    <a:lvl1pPr marL="0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36433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72866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609298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145731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82164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218597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755029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291462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naïg Colet" initials="AC" lastIdx="5" clrIdx="0"/>
  <p:cmAuthor id="2" name="Mallory Schaub Geley" initials="MG" lastIdx="10" clrIdx="1"/>
  <p:cmAuthor id="3" name="Mallory Schaub Geley" initials="MSG" lastIdx="28" clrIdx="2">
    <p:extLst>
      <p:ext uri="{19B8F6BF-5375-455C-9EA6-DF929625EA0E}">
        <p15:presenceInfo xmlns:p15="http://schemas.microsoft.com/office/powerpoint/2012/main" userId="S-1-5-21-2549886845-264585227-397852783-3236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0063"/>
    <a:srgbClr val="F2BE27"/>
    <a:srgbClr val="0F9655"/>
    <a:srgbClr val="63956E"/>
    <a:srgbClr val="CC4355"/>
    <a:srgbClr val="0A9648"/>
    <a:srgbClr val="D60028"/>
    <a:srgbClr val="D600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Style moyen 4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025"/>
    <p:restoredTop sz="84695" autoAdjust="0"/>
  </p:normalViewPr>
  <p:slideViewPr>
    <p:cSldViewPr snapToGrid="0">
      <p:cViewPr varScale="1">
        <p:scale>
          <a:sx n="62" d="100"/>
          <a:sy n="62" d="100"/>
        </p:scale>
        <p:origin x="1344" y="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3128" y="225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16D60186-8470-4749-B723-01538C74237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8B39021-3447-42AC-AC61-5680F59BB9C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D4108A-1F65-4201-B0DD-E43A1F25D106}" type="datetimeFigureOut">
              <a:rPr lang="fr-CH" smtClean="0"/>
              <a:t>16.11.2020</a:t>
            </a:fld>
            <a:endParaRPr lang="fr-CH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A6F888A-309F-4777-9C49-487F607B3E0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5D3A33B-DCC2-4DAD-8C3F-E8383CC4ACF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6CC824-15A3-4E7E-A806-9C25006FCF99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986717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e l'image des diapositives 10">
            <a:extLst>
              <a:ext uri="{FF2B5EF4-FFF2-40B4-BE49-F238E27FC236}">
                <a16:creationId xmlns:a16="http://schemas.microsoft.com/office/drawing/2014/main" id="{E65566E4-6D24-4EC4-A12F-AF30407365E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55563" y="871538"/>
            <a:ext cx="6988175" cy="39322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H"/>
          </a:p>
        </p:txBody>
      </p:sp>
      <p:sp>
        <p:nvSpPr>
          <p:cNvPr id="14" name="Espace réservé des notes 13">
            <a:extLst>
              <a:ext uri="{FF2B5EF4-FFF2-40B4-BE49-F238E27FC236}">
                <a16:creationId xmlns:a16="http://schemas.microsoft.com/office/drawing/2014/main" id="{2C054D6E-F9F2-4C58-BEDE-5773F87F87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9613" y="5319713"/>
            <a:ext cx="5680075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5455534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36433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72866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609298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145731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82164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218597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755029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291462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de l'image des diapositives 11">
            <a:extLst>
              <a:ext uri="{FF2B5EF4-FFF2-40B4-BE49-F238E27FC236}">
                <a16:creationId xmlns:a16="http://schemas.microsoft.com/office/drawing/2014/main" id="{86631BF2-D6C8-421C-ADE8-EC0FF68A3A0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55563" y="871538"/>
            <a:ext cx="6988175" cy="3932237"/>
          </a:xfrm>
        </p:spPr>
      </p:sp>
      <p:sp>
        <p:nvSpPr>
          <p:cNvPr id="13" name="Espace réservé des notes 12">
            <a:extLst>
              <a:ext uri="{FF2B5EF4-FFF2-40B4-BE49-F238E27FC236}">
                <a16:creationId xmlns:a16="http://schemas.microsoft.com/office/drawing/2014/main" id="{D5CEDBD1-9BAD-4211-B9AC-52C589CCD9F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  <a:p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0019337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55563" y="871538"/>
            <a:ext cx="6988175" cy="3932237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fr-FR" sz="2400" dirty="0"/>
              <a:t>6 </a:t>
            </a:r>
            <a:r>
              <a:rPr lang="fr-FR" sz="2400" dirty="0" err="1"/>
              <a:t>selected</a:t>
            </a:r>
            <a:r>
              <a:rPr lang="fr-FR" sz="2400" dirty="0"/>
              <a:t> dimensions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/>
              <a:t>Strategy and policy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/>
              <a:t>Design and approval of programmes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/>
              <a:t>Teaching staff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/>
              <a:t>Learning resources and student support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/>
              <a:t>Public information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/>
              <a:t>Ongoing monitoring and periodic review of programmes</a:t>
            </a:r>
            <a:r>
              <a:rPr lang="fr-FR" sz="2400" dirty="0"/>
              <a:t> </a:t>
            </a:r>
          </a:p>
          <a:p>
            <a:pPr>
              <a:buFont typeface="Wingdings" pitchFamily="2" charset="2"/>
              <a:buChar char="§"/>
            </a:pPr>
            <a:r>
              <a:rPr lang="fr-FR" sz="2400" dirty="0"/>
              <a:t>41 </a:t>
            </a:r>
            <a:r>
              <a:rPr lang="fr-FR" sz="2400" dirty="0" err="1"/>
              <a:t>indicators</a:t>
            </a:r>
            <a:endParaRPr lang="fr-FR" sz="2400" dirty="0"/>
          </a:p>
          <a:p>
            <a:pPr>
              <a:buFont typeface="Wingdings" pitchFamily="2" charset="2"/>
              <a:buChar char="§"/>
            </a:pPr>
            <a:r>
              <a:rPr lang="fr-FR" sz="2400" dirty="0"/>
              <a:t>Information on </a:t>
            </a:r>
            <a:r>
              <a:rPr lang="fr-FR" sz="2400" dirty="0" err="1"/>
              <a:t>existing</a:t>
            </a:r>
            <a:r>
              <a:rPr lang="fr-FR" sz="2400" dirty="0"/>
              <a:t> practices </a:t>
            </a:r>
            <a:r>
              <a:rPr lang="fr-FR" sz="2400" dirty="0" err="1"/>
              <a:t>collected</a:t>
            </a:r>
            <a:r>
              <a:rPr lang="fr-FR" sz="2400" dirty="0"/>
              <a:t> </a:t>
            </a:r>
            <a:r>
              <a:rPr lang="fr-FR" sz="2400" dirty="0" err="1"/>
              <a:t>from</a:t>
            </a:r>
            <a:r>
              <a:rPr lang="fr-FR" sz="2400" dirty="0"/>
              <a:t> 17 distance </a:t>
            </a:r>
            <a:r>
              <a:rPr lang="fr-FR" sz="2400" dirty="0" err="1"/>
              <a:t>education</a:t>
            </a:r>
            <a:r>
              <a:rPr lang="fr-FR" sz="2400" dirty="0"/>
              <a:t> </a:t>
            </a:r>
            <a:r>
              <a:rPr lang="fr-FR" sz="2400" dirty="0" err="1"/>
              <a:t>stakeholders</a:t>
            </a:r>
            <a:endParaRPr lang="fr-FR" dirty="0"/>
          </a:p>
          <a:p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0778771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de l'image des diapositives 11">
            <a:extLst>
              <a:ext uri="{FF2B5EF4-FFF2-40B4-BE49-F238E27FC236}">
                <a16:creationId xmlns:a16="http://schemas.microsoft.com/office/drawing/2014/main" id="{86631BF2-D6C8-421C-ADE8-EC0FF68A3A0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55563" y="871538"/>
            <a:ext cx="6988175" cy="3932237"/>
          </a:xfrm>
        </p:spPr>
      </p:sp>
      <p:sp>
        <p:nvSpPr>
          <p:cNvPr id="13" name="Espace réservé des notes 12">
            <a:extLst>
              <a:ext uri="{FF2B5EF4-FFF2-40B4-BE49-F238E27FC236}">
                <a16:creationId xmlns:a16="http://schemas.microsoft.com/office/drawing/2014/main" id="{D5CEDBD1-9BAD-4211-B9AC-52C589CCD9F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  <a:p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8065977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54181" y="2924944"/>
            <a:ext cx="11083636" cy="129614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fr-CH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554183" y="1858814"/>
            <a:ext cx="11083637" cy="85010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pic>
        <p:nvPicPr>
          <p:cNvPr id="4" name="Picture 6">
            <a:extLst>
              <a:ext uri="{FF2B5EF4-FFF2-40B4-BE49-F238E27FC236}">
                <a16:creationId xmlns:a16="http://schemas.microsoft.com/office/drawing/2014/main" id="{7B86FFDA-11DD-5F49-9C9C-31F89C1AB68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3788"/>
            <a:ext cx="12192000" cy="816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1676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5963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65011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épar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650902"/>
            <a:ext cx="10972800" cy="85010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374533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261192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0" y="120729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0" y="120729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043188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02AC0-324D-4D8A-95C7-CCC3E28F8F71}" type="datetimeFigureOut">
              <a:rPr lang="fr-CH" smtClean="0"/>
              <a:t>16.11.2020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DE99A-A424-4C01-834C-7191BEF28751}" type="slidenum">
              <a:rPr lang="fr-CH" smtClean="0"/>
              <a:t>‹#›</a:t>
            </a:fld>
            <a:endParaRPr lang="fr-CH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325" y="6064291"/>
            <a:ext cx="12192000" cy="816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2491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Cliquez pour modifier le style du titre</a:t>
            </a:r>
            <a:endParaRPr lang="fr-CH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196754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9" name="Espace réservé du numéro de diapositive 5"/>
          <p:cNvSpPr txBox="1">
            <a:spLocks/>
          </p:cNvSpPr>
          <p:nvPr/>
        </p:nvSpPr>
        <p:spPr>
          <a:xfrm>
            <a:off x="10974784" y="6597352"/>
            <a:ext cx="713398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EA6A539-EABA-4C1B-801F-51099F8620D0}" type="slidenum">
              <a:rPr lang="fr-CH" sz="800" smtClean="0">
                <a:solidFill>
                  <a:prstClr val="white"/>
                </a:solidFill>
              </a:rPr>
              <a:pPr/>
              <a:t>‹#›</a:t>
            </a:fld>
            <a:r>
              <a:rPr lang="fr-CH" sz="800">
                <a:solidFill>
                  <a:prstClr val="white"/>
                </a:solidFill>
              </a:rPr>
              <a:t> </a:t>
            </a:r>
          </a:p>
        </p:txBody>
      </p:sp>
      <p:pic>
        <p:nvPicPr>
          <p:cNvPr id="5" name="Picture 6">
            <a:extLst>
              <a:ext uri="{FF2B5EF4-FFF2-40B4-BE49-F238E27FC236}">
                <a16:creationId xmlns:a16="http://schemas.microsoft.com/office/drawing/2014/main" id="{7FB74166-74DE-3F44-AE22-B6686C6F9CA8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3788"/>
            <a:ext cx="12192000" cy="816864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A9BD5360-06BB-9E47-BD71-80A88CDF36C9}"/>
              </a:ext>
            </a:extLst>
          </p:cNvPr>
          <p:cNvSpPr txBox="1"/>
          <p:nvPr userDrawn="1"/>
        </p:nvSpPr>
        <p:spPr>
          <a:xfrm>
            <a:off x="146957" y="6384471"/>
            <a:ext cx="658041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Center for </a:t>
            </a:r>
            <a:r>
              <a:rPr lang="fr-FR" dirty="0" err="1">
                <a:solidFill>
                  <a:schemeClr val="bg1"/>
                </a:solidFill>
              </a:rPr>
              <a:t>Continuing</a:t>
            </a:r>
            <a:r>
              <a:rPr lang="fr-FR" dirty="0">
                <a:solidFill>
                  <a:schemeClr val="bg1"/>
                </a:solidFill>
              </a:rPr>
              <a:t> and Distance Education</a:t>
            </a:r>
          </a:p>
        </p:txBody>
      </p:sp>
    </p:spTree>
    <p:extLst>
      <p:ext uri="{BB962C8B-B14F-4D97-AF65-F5344CB8AC3E}">
        <p14:creationId xmlns:p14="http://schemas.microsoft.com/office/powerpoint/2010/main" val="432305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3800" kern="1200">
          <a:solidFill>
            <a:schemeClr val="tx1"/>
          </a:solidFill>
          <a:latin typeface="+mn-lt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q"/>
        <a:defRPr sz="3200" kern="1200">
          <a:solidFill>
            <a:schemeClr val="tx1"/>
          </a:solidFill>
          <a:latin typeface="+mn-lt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SzPct val="60000"/>
        <a:buFont typeface="Courier New" pitchFamily="49" charset="0"/>
        <a:buChar char="o"/>
        <a:defRPr sz="2800" kern="1200">
          <a:solidFill>
            <a:schemeClr val="tx1"/>
          </a:solidFill>
          <a:latin typeface="+mn-lt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SzPct val="140000"/>
        <a:buFont typeface="Arial" pitchFamily="34" charset="0"/>
        <a:buChar char="-"/>
        <a:defRPr sz="2400" kern="1200">
          <a:solidFill>
            <a:schemeClr val="tx1"/>
          </a:solidFill>
          <a:latin typeface="+mn-lt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SzPct val="120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Ø"/>
        <a:defRPr sz="2000" kern="1200">
          <a:solidFill>
            <a:schemeClr val="tx1"/>
          </a:solidFill>
          <a:latin typeface="+mn-lt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nige.ch/formcont/espacecollaborateurs/files/6114/3982/3852/Q-FCU-en.pdf" TargetMode="External"/><Relationship Id="rId2" Type="http://schemas.openxmlformats.org/officeDocument/2006/relationships/hyperlink" Target="https://www.unige.ch/enseignement-a-distance/en/integrating-elearning/" TargetMode="External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www.unige.ch/formcont/espacecollaborateurs/files/6015/4514/5640/Principes-pedagogiques18.pdf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nige.ch/enseignement-a-distance/en/" TargetMode="Externa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nige.ch/enseignement-a-distance/index.php/download_file/view/67/189/151/" TargetMode="External"/><Relationship Id="rId2" Type="http://schemas.openxmlformats.org/officeDocument/2006/relationships/hyperlink" Target="https://www.unige.ch/enseignement-a-distance/en/integrating-elearning/exams/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ous-titre 6">
            <a:extLst>
              <a:ext uri="{FF2B5EF4-FFF2-40B4-BE49-F238E27FC236}">
                <a16:creationId xmlns:a16="http://schemas.microsoft.com/office/drawing/2014/main" id="{2E18E4F7-9AAB-4C56-B927-636A807C719B}"/>
              </a:ext>
            </a:extLst>
          </p:cNvPr>
          <p:cNvSpPr txBox="1">
            <a:spLocks/>
          </p:cNvSpPr>
          <p:nvPr/>
        </p:nvSpPr>
        <p:spPr>
          <a:xfrm>
            <a:off x="380053" y="947307"/>
            <a:ext cx="11510838" cy="206313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CH" sz="2200" b="1" dirty="0"/>
              <a:t>Topic of </a:t>
            </a:r>
            <a:r>
              <a:rPr lang="fr-CH" sz="2200" b="1" dirty="0" err="1"/>
              <a:t>week</a:t>
            </a:r>
            <a:r>
              <a:rPr lang="fr-CH" sz="2200" b="1" dirty="0"/>
              <a:t> 3 : Digital </a:t>
            </a:r>
            <a:r>
              <a:rPr lang="fr-CH" sz="2200" b="1" dirty="0" err="1"/>
              <a:t>learning</a:t>
            </a:r>
            <a:r>
              <a:rPr lang="fr-CH" sz="2200" b="1" dirty="0"/>
              <a:t> in </a:t>
            </a:r>
            <a:r>
              <a:rPr lang="fr-CH" sz="2200" b="1" dirty="0" err="1"/>
              <a:t>continuing</a:t>
            </a:r>
            <a:r>
              <a:rPr lang="fr-CH" sz="2200" b="1" dirty="0"/>
              <a:t> </a:t>
            </a:r>
            <a:r>
              <a:rPr lang="fr-CH" sz="2200" b="1" dirty="0" err="1"/>
              <a:t>education</a:t>
            </a:r>
            <a:r>
              <a:rPr lang="fr-CH" sz="2200" b="1" dirty="0"/>
              <a:t> - the </a:t>
            </a:r>
            <a:r>
              <a:rPr lang="fr-CH" sz="2200" b="1" dirty="0" err="1"/>
              <a:t>aftermath</a:t>
            </a:r>
            <a:r>
              <a:rPr lang="fr-CH" sz="2200" b="1" dirty="0"/>
              <a:t> of COVID-19</a:t>
            </a:r>
            <a:r>
              <a:rPr lang="fr-CH" sz="2000" b="1" dirty="0"/>
              <a:t> </a:t>
            </a:r>
            <a:endParaRPr lang="fr-CH" sz="2000" dirty="0"/>
          </a:p>
          <a:p>
            <a:pPr marL="0" indent="0" algn="ctr">
              <a:buNone/>
            </a:pPr>
            <a:endParaRPr lang="fr-CH" sz="2400" b="1" dirty="0"/>
          </a:p>
          <a:p>
            <a:pPr marL="0" indent="0" algn="ctr">
              <a:buNone/>
            </a:pPr>
            <a:r>
              <a:rPr lang="fr-CH" sz="3600" b="1" dirty="0"/>
              <a:t>Future of LLL in a digital </a:t>
            </a:r>
            <a:r>
              <a:rPr lang="fr-CH" sz="3600" b="1" dirty="0" err="1"/>
              <a:t>context</a:t>
            </a:r>
            <a:r>
              <a:rPr lang="fr-CH" b="1" i="1" dirty="0"/>
              <a:t> </a:t>
            </a:r>
            <a:endParaRPr lang="fr-CH" sz="48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28306F0-B7AF-4294-BD8D-295E64F60BB0}"/>
              </a:ext>
            </a:extLst>
          </p:cNvPr>
          <p:cNvSpPr/>
          <p:nvPr/>
        </p:nvSpPr>
        <p:spPr>
          <a:xfrm>
            <a:off x="1341708" y="3168387"/>
            <a:ext cx="9587528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CH" sz="2000" dirty="0" smtClean="0">
                <a:solidFill>
                  <a:schemeClr val="bg1">
                    <a:lumMod val="50000"/>
                  </a:schemeClr>
                </a:solidFill>
              </a:rPr>
              <a:t>Alfredo </a:t>
            </a:r>
            <a:r>
              <a:rPr lang="fr-CH" sz="2000" dirty="0">
                <a:solidFill>
                  <a:schemeClr val="bg1">
                    <a:lumMod val="50000"/>
                  </a:schemeClr>
                </a:solidFill>
              </a:rPr>
              <a:t>Soeiro</a:t>
            </a:r>
          </a:p>
          <a:p>
            <a:pPr algn="ctr">
              <a:defRPr/>
            </a:pPr>
            <a:r>
              <a:rPr lang="fr-CH" sz="2000" dirty="0" err="1">
                <a:solidFill>
                  <a:schemeClr val="bg1">
                    <a:lumMod val="50000"/>
                  </a:schemeClr>
                </a:solidFill>
              </a:rPr>
              <a:t>University</a:t>
            </a:r>
            <a:r>
              <a:rPr lang="fr-CH" sz="2000" dirty="0">
                <a:solidFill>
                  <a:schemeClr val="bg1">
                    <a:lumMod val="50000"/>
                  </a:schemeClr>
                </a:solidFill>
              </a:rPr>
              <a:t> of Porto</a:t>
            </a:r>
          </a:p>
          <a:p>
            <a:pPr algn="ctr">
              <a:defRPr/>
            </a:pPr>
            <a:endParaRPr lang="fr-CH" sz="2000" dirty="0">
              <a:solidFill>
                <a:schemeClr val="bg1">
                  <a:lumMod val="50000"/>
                </a:schemeClr>
              </a:solidFill>
            </a:endParaRPr>
          </a:p>
          <a:p>
            <a:pPr algn="ctr">
              <a:defRPr/>
            </a:pPr>
            <a:r>
              <a:rPr lang="fr-CH" sz="2000" dirty="0" err="1">
                <a:solidFill>
                  <a:schemeClr val="bg1">
                    <a:lumMod val="50000"/>
                  </a:schemeClr>
                </a:solidFill>
              </a:rPr>
              <a:t>Ahidoba</a:t>
            </a:r>
            <a:r>
              <a:rPr lang="fr-CH" sz="2000" dirty="0">
                <a:solidFill>
                  <a:schemeClr val="bg1">
                    <a:lumMod val="50000"/>
                  </a:schemeClr>
                </a:solidFill>
              </a:rPr>
              <a:t> de Franchi Mandscheff</a:t>
            </a:r>
          </a:p>
          <a:p>
            <a:pPr algn="ctr">
              <a:defRPr/>
            </a:pPr>
            <a:r>
              <a:rPr lang="fr-CH" sz="2000" dirty="0">
                <a:solidFill>
                  <a:schemeClr val="bg1">
                    <a:lumMod val="50000"/>
                  </a:schemeClr>
                </a:solidFill>
              </a:rPr>
              <a:t>Head of </a:t>
            </a:r>
            <a:r>
              <a:rPr lang="fr-CH" sz="2000" dirty="0" err="1">
                <a:solidFill>
                  <a:schemeClr val="bg1">
                    <a:lumMod val="50000"/>
                  </a:schemeClr>
                </a:solidFill>
              </a:rPr>
              <a:t>Quality</a:t>
            </a:r>
            <a:r>
              <a:rPr lang="fr-CH" sz="2000" dirty="0">
                <a:solidFill>
                  <a:schemeClr val="bg1">
                    <a:lumMod val="50000"/>
                  </a:schemeClr>
                </a:solidFill>
              </a:rPr>
              <a:t>, Centre for </a:t>
            </a:r>
            <a:r>
              <a:rPr lang="fr-CH" sz="2000" dirty="0" err="1">
                <a:solidFill>
                  <a:schemeClr val="bg1">
                    <a:lumMod val="50000"/>
                  </a:schemeClr>
                </a:solidFill>
              </a:rPr>
              <a:t>Continuing</a:t>
            </a:r>
            <a:r>
              <a:rPr lang="fr-CH" sz="2000" dirty="0">
                <a:solidFill>
                  <a:schemeClr val="bg1">
                    <a:lumMod val="50000"/>
                  </a:schemeClr>
                </a:solidFill>
              </a:rPr>
              <a:t> and Distance Education, </a:t>
            </a:r>
            <a:r>
              <a:rPr lang="fr-CH" sz="2000" dirty="0" err="1">
                <a:solidFill>
                  <a:schemeClr val="bg1">
                    <a:lumMod val="50000"/>
                  </a:schemeClr>
                </a:solidFill>
              </a:rPr>
              <a:t>University</a:t>
            </a:r>
            <a:r>
              <a:rPr lang="fr-CH" sz="2000" dirty="0">
                <a:solidFill>
                  <a:schemeClr val="bg1">
                    <a:lumMod val="50000"/>
                  </a:schemeClr>
                </a:solidFill>
              </a:rPr>
              <a:t> of Geneva</a:t>
            </a:r>
          </a:p>
          <a:p>
            <a:pPr algn="r">
              <a:defRPr/>
            </a:pPr>
            <a:endParaRPr lang="fr-CH" sz="2800" dirty="0">
              <a:solidFill>
                <a:schemeClr val="bg1">
                  <a:lumMod val="50000"/>
                </a:schemeClr>
              </a:solidFill>
            </a:endParaRPr>
          </a:p>
          <a:p>
            <a:pPr algn="r">
              <a:defRPr/>
            </a:pPr>
            <a:r>
              <a:rPr lang="fr-CH" sz="2800" dirty="0" err="1">
                <a:solidFill>
                  <a:schemeClr val="bg1">
                    <a:lumMod val="50000"/>
                  </a:schemeClr>
                </a:solidFill>
              </a:rPr>
              <a:t>eucen</a:t>
            </a:r>
            <a:r>
              <a:rPr lang="fr-CH" sz="2800" dirty="0">
                <a:solidFill>
                  <a:schemeClr val="bg1">
                    <a:lumMod val="50000"/>
                  </a:schemeClr>
                </a:solidFill>
              </a:rPr>
              <a:t> Open Fora, </a:t>
            </a:r>
            <a:r>
              <a:rPr lang="fr-CH" sz="2800" dirty="0" err="1">
                <a:solidFill>
                  <a:schemeClr val="bg1">
                    <a:lumMod val="50000"/>
                  </a:schemeClr>
                </a:solidFill>
              </a:rPr>
              <a:t>November</a:t>
            </a:r>
            <a:r>
              <a:rPr lang="fr-CH" sz="2800" dirty="0">
                <a:solidFill>
                  <a:schemeClr val="bg1">
                    <a:lumMod val="50000"/>
                  </a:schemeClr>
                </a:solidFill>
              </a:rPr>
              <a:t> 19th 2020</a:t>
            </a:r>
            <a:endParaRPr lang="fr-CH" sz="2800" dirty="0"/>
          </a:p>
        </p:txBody>
      </p:sp>
    </p:spTree>
    <p:extLst>
      <p:ext uri="{BB962C8B-B14F-4D97-AF65-F5344CB8AC3E}">
        <p14:creationId xmlns:p14="http://schemas.microsoft.com/office/powerpoint/2010/main" val="1183920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B6AA5DD-169C-974A-A4DC-E537302BA7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8659" y="1443334"/>
            <a:ext cx="9048109" cy="452596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n-US" dirty="0"/>
              <a:t>Online and digital learning courses are an inevitable development for the future of LLL.</a:t>
            </a:r>
          </a:p>
          <a:p>
            <a:pPr marL="0" indent="0">
              <a:buNone/>
            </a:pPr>
            <a:r>
              <a:rPr lang="en-US" dirty="0"/>
              <a:t>-&gt; this development should be </a:t>
            </a:r>
            <a:r>
              <a:rPr lang="en-US" b="1" dirty="0"/>
              <a:t>a</a:t>
            </a:r>
            <a:r>
              <a:rPr lang="en-US" dirty="0"/>
              <a:t> </a:t>
            </a:r>
            <a:r>
              <a:rPr lang="en-US" b="1" dirty="0"/>
              <a:t>conscious choice</a:t>
            </a:r>
            <a:r>
              <a:rPr lang="en-US" dirty="0"/>
              <a:t> in order to ensure </a:t>
            </a:r>
            <a:r>
              <a:rPr lang="fr-CH" b="1" dirty="0" err="1"/>
              <a:t>quality</a:t>
            </a:r>
            <a:r>
              <a:rPr lang="fr-CH" b="1" dirty="0"/>
              <a:t>.</a:t>
            </a:r>
          </a:p>
          <a:p>
            <a:pPr marL="0" lvl="0" indent="0">
              <a:buNone/>
            </a:pPr>
            <a:endParaRPr lang="fr-CH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There are barriers that have to be tackled </a:t>
            </a:r>
          </a:p>
          <a:p>
            <a:pPr>
              <a:buFontTx/>
              <a:buChar char="-"/>
            </a:pPr>
            <a:r>
              <a:rPr lang="en-US" dirty="0"/>
              <a:t>In many places, still low policy priority assigned to digitalization of LLL</a:t>
            </a:r>
          </a:p>
          <a:p>
            <a:pPr>
              <a:buFontTx/>
              <a:buChar char="-"/>
            </a:pPr>
            <a:r>
              <a:rPr lang="en-US" dirty="0"/>
              <a:t>low digital tools-readiness and digital skills (students and teaching staff)</a:t>
            </a:r>
          </a:p>
          <a:p>
            <a:pPr>
              <a:buFontTx/>
              <a:buChar char="-"/>
            </a:pPr>
            <a:r>
              <a:rPr lang="en-US" dirty="0"/>
              <a:t>fragmentation of initiatives.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We wish for: </a:t>
            </a:r>
          </a:p>
          <a:p>
            <a:pPr>
              <a:buFontTx/>
              <a:buChar char="-"/>
            </a:pPr>
            <a:r>
              <a:rPr lang="en-US" dirty="0"/>
              <a:t>a clear policy priority assigned to digital LLL</a:t>
            </a:r>
          </a:p>
          <a:p>
            <a:pPr>
              <a:buFontTx/>
              <a:buChar char="-"/>
            </a:pPr>
            <a:r>
              <a:rPr lang="en-US" dirty="0"/>
              <a:t>awareness rising of digital LLL (leaders and teaching staff)</a:t>
            </a:r>
          </a:p>
          <a:p>
            <a:pPr>
              <a:buFontTx/>
              <a:buChar char="-"/>
            </a:pPr>
            <a:r>
              <a:rPr lang="fr-CH" dirty="0" err="1"/>
              <a:t>integration</a:t>
            </a:r>
            <a:r>
              <a:rPr lang="fr-CH" dirty="0"/>
              <a:t> </a:t>
            </a:r>
            <a:r>
              <a:rPr lang="fr-CH" dirty="0" err="1"/>
              <a:t>into</a:t>
            </a:r>
            <a:r>
              <a:rPr lang="fr-CH" dirty="0"/>
              <a:t> </a:t>
            </a:r>
            <a:r>
              <a:rPr lang="fr-CH" dirty="0" err="1"/>
              <a:t>quality</a:t>
            </a:r>
            <a:r>
              <a:rPr lang="fr-CH" dirty="0"/>
              <a:t> assurance </a:t>
            </a:r>
            <a:r>
              <a:rPr lang="fr-CH" dirty="0" err="1"/>
              <a:t>systems</a:t>
            </a:r>
            <a:r>
              <a:rPr lang="fr-CH" dirty="0"/>
              <a:t>.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41628CDC-2C14-E448-B883-16768DDC2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Conclusion </a:t>
            </a:r>
          </a:p>
        </p:txBody>
      </p:sp>
    </p:spTree>
    <p:extLst>
      <p:ext uri="{BB962C8B-B14F-4D97-AF65-F5344CB8AC3E}">
        <p14:creationId xmlns:p14="http://schemas.microsoft.com/office/powerpoint/2010/main" val="22327937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ous-titre 6">
            <a:extLst>
              <a:ext uri="{FF2B5EF4-FFF2-40B4-BE49-F238E27FC236}">
                <a16:creationId xmlns:a16="http://schemas.microsoft.com/office/drawing/2014/main" id="{2E18E4F7-9AAB-4C56-B927-636A807C719B}"/>
              </a:ext>
            </a:extLst>
          </p:cNvPr>
          <p:cNvSpPr txBox="1">
            <a:spLocks/>
          </p:cNvSpPr>
          <p:nvPr/>
        </p:nvSpPr>
        <p:spPr>
          <a:xfrm>
            <a:off x="2034246" y="1117447"/>
            <a:ext cx="9263269" cy="206313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  <a:defRPr/>
            </a:pPr>
            <a:r>
              <a:rPr lang="fr-CH" sz="4000" dirty="0" err="1">
                <a:latin typeface="Calibri"/>
              </a:rPr>
              <a:t>Thank</a:t>
            </a:r>
            <a:r>
              <a:rPr lang="fr-CH" sz="4000" dirty="0">
                <a:latin typeface="Calibri"/>
              </a:rPr>
              <a:t> </a:t>
            </a:r>
            <a:r>
              <a:rPr lang="fr-CH" sz="4000" dirty="0" err="1">
                <a:latin typeface="Calibri"/>
              </a:rPr>
              <a:t>you</a:t>
            </a:r>
            <a:r>
              <a:rPr lang="fr-CH" sz="4000" dirty="0">
                <a:latin typeface="Calibri"/>
              </a:rPr>
              <a:t> for </a:t>
            </a:r>
            <a:r>
              <a:rPr lang="fr-CH" sz="4000" dirty="0" err="1">
                <a:latin typeface="Calibri"/>
              </a:rPr>
              <a:t>your</a:t>
            </a:r>
            <a:r>
              <a:rPr lang="fr-CH" sz="4000" dirty="0">
                <a:latin typeface="Calibri"/>
              </a:rPr>
              <a:t> attention!</a:t>
            </a:r>
          </a:p>
          <a:p>
            <a:pPr marL="0" indent="0" algn="ctr">
              <a:buNone/>
              <a:defRPr/>
            </a:pPr>
            <a:endParaRPr lang="fr-CH" sz="1600" dirty="0">
              <a:solidFill>
                <a:schemeClr val="bg1">
                  <a:lumMod val="50000"/>
                </a:schemeClr>
              </a:solidFill>
              <a:latin typeface="Calibri"/>
            </a:endParaRPr>
          </a:p>
          <a:p>
            <a:pPr marL="0" indent="0" algn="ctr">
              <a:buNone/>
              <a:defRPr/>
            </a:pPr>
            <a:endParaRPr lang="fr-CH" sz="1600" dirty="0">
              <a:solidFill>
                <a:schemeClr val="bg1">
                  <a:lumMod val="50000"/>
                </a:schemeClr>
              </a:solidFill>
              <a:latin typeface="Calibri"/>
            </a:endParaRPr>
          </a:p>
          <a:p>
            <a:pPr marL="0" indent="0" algn="ctr">
              <a:buNone/>
              <a:defRPr/>
            </a:pPr>
            <a:r>
              <a:rPr lang="fr-CH" sz="4000" dirty="0">
                <a:latin typeface="Calibri"/>
              </a:rPr>
              <a:t>Questions? </a:t>
            </a:r>
            <a:r>
              <a:rPr lang="fr-CH" sz="4000" dirty="0" err="1">
                <a:latin typeface="Calibri"/>
              </a:rPr>
              <a:t>Comments</a:t>
            </a:r>
            <a:r>
              <a:rPr lang="fr-CH" sz="4000" dirty="0">
                <a:latin typeface="Calibri"/>
              </a:rPr>
              <a:t>?</a:t>
            </a:r>
            <a:endParaRPr lang="fr-CH" sz="4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5749BC2-27DE-7846-BD8F-8E9F981B9647}"/>
              </a:ext>
            </a:extLst>
          </p:cNvPr>
          <p:cNvSpPr/>
          <p:nvPr/>
        </p:nvSpPr>
        <p:spPr>
          <a:xfrm>
            <a:off x="1547406" y="3663911"/>
            <a:ext cx="917269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fr-CH" sz="2800" dirty="0" err="1">
                <a:solidFill>
                  <a:schemeClr val="bg1">
                    <a:lumMod val="50000"/>
                  </a:schemeClr>
                </a:solidFill>
              </a:rPr>
              <a:t>avsoeiro@fe.up.pt</a:t>
            </a:r>
            <a:endParaRPr lang="fr-CH" sz="2800" dirty="0">
              <a:solidFill>
                <a:schemeClr val="bg1">
                  <a:lumMod val="50000"/>
                </a:schemeClr>
              </a:solidFill>
            </a:endParaRPr>
          </a:p>
          <a:p>
            <a:pPr algn="r">
              <a:defRPr/>
            </a:pPr>
            <a:endParaRPr lang="fr-CH" sz="2800" dirty="0">
              <a:solidFill>
                <a:schemeClr val="bg1">
                  <a:lumMod val="50000"/>
                </a:schemeClr>
              </a:solidFill>
            </a:endParaRPr>
          </a:p>
          <a:p>
            <a:pPr algn="r">
              <a:defRPr/>
            </a:pPr>
            <a:r>
              <a:rPr lang="fr-CH" sz="2800" dirty="0" err="1">
                <a:solidFill>
                  <a:schemeClr val="bg1">
                    <a:lumMod val="50000"/>
                  </a:schemeClr>
                </a:solidFill>
              </a:rPr>
              <a:t>Ahidoba.deFranchi@unige.ch</a:t>
            </a:r>
            <a:endParaRPr lang="fr-CH" sz="2800" dirty="0"/>
          </a:p>
        </p:txBody>
      </p:sp>
    </p:spTree>
    <p:extLst>
      <p:ext uri="{BB962C8B-B14F-4D97-AF65-F5344CB8AC3E}">
        <p14:creationId xmlns:p14="http://schemas.microsoft.com/office/powerpoint/2010/main" val="2188016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102127-92AD-4C6D-AFFD-584E0AC04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3880" y="717138"/>
            <a:ext cx="10972800" cy="850106"/>
          </a:xfrm>
        </p:spPr>
        <p:txBody>
          <a:bodyPr/>
          <a:lstStyle/>
          <a:p>
            <a:r>
              <a:rPr lang="fr-CH" b="1" dirty="0"/>
              <a:t>Introduction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469FD50-B1CF-45FF-8A1F-1A0E508227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9452" y="1718789"/>
            <a:ext cx="10507228" cy="3890902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fr-CH" sz="2800" dirty="0" smtClean="0"/>
              <a:t>LLL be for all a predominat enabler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CH" sz="2800" dirty="0" smtClean="0"/>
              <a:t>EC – « LLL is designed to enable people, at any stage of their life, to take part in stimulating learning experiences, as well as developing education and training. »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CH" sz="2800" dirty="0" smtClean="0"/>
              <a:t>Progress in digital tools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CH" sz="2800" dirty="0" smtClean="0"/>
              <a:t>Pandemia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CH" sz="2800" dirty="0" smtClean="0"/>
              <a:t>Binary scenario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CH" sz="2800" dirty="0" smtClean="0"/>
              <a:t>Challenges and opportunities</a:t>
            </a:r>
          </a:p>
          <a:p>
            <a:pPr>
              <a:buFont typeface="Wingdings" pitchFamily="2" charset="2"/>
              <a:buChar char="Ø"/>
            </a:pPr>
            <a:endParaRPr lang="fr-CH" sz="3800" dirty="0"/>
          </a:p>
        </p:txBody>
      </p:sp>
    </p:spTree>
    <p:extLst>
      <p:ext uri="{BB962C8B-B14F-4D97-AF65-F5344CB8AC3E}">
        <p14:creationId xmlns:p14="http://schemas.microsoft.com/office/powerpoint/2010/main" val="726174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B6AA5DD-169C-974A-A4DC-E537302BA7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8659" y="1443334"/>
            <a:ext cx="9048109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fr-CH" dirty="0" smtClean="0"/>
              <a:t>Flexibility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fr-CH" dirty="0" smtClean="0"/>
              <a:t>Education, training and leisure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fr-CH" dirty="0" smtClean="0"/>
              <a:t>Modular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fr-CH" dirty="0" smtClean="0"/>
              <a:t>Micro </a:t>
            </a:r>
            <a:r>
              <a:rPr lang="fr-CH" dirty="0" smtClean="0"/>
              <a:t>badges and </a:t>
            </a:r>
            <a:r>
              <a:rPr lang="fr-CH" dirty="0" err="1" smtClean="0"/>
              <a:t>credentials</a:t>
            </a:r>
            <a:endParaRPr lang="fr-CH" dirty="0" smtClean="0"/>
          </a:p>
          <a:p>
            <a:pPr lvl="0">
              <a:buFont typeface="Arial" panose="020B0604020202020204" pitchFamily="34" charset="0"/>
              <a:buChar char="•"/>
            </a:pPr>
            <a:r>
              <a:rPr lang="fr-CH" dirty="0" smtClean="0"/>
              <a:t>Different backgrounds and needs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fr-CH" dirty="0" smtClean="0"/>
              <a:t>Diversity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fr-CH" dirty="0" smtClean="0"/>
              <a:t>Inclusion</a:t>
            </a:r>
          </a:p>
          <a:p>
            <a:pPr marL="0" indent="0">
              <a:buNone/>
            </a:pPr>
            <a:r>
              <a:rPr lang="fr-FR" b="1" dirty="0"/>
              <a:t/>
            </a:r>
            <a:br>
              <a:rPr lang="fr-FR" b="1" dirty="0"/>
            </a:br>
            <a:endParaRPr lang="fr-FR" dirty="0"/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41628CDC-2C14-E448-B883-16768DDC2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Challenge 1: Open </a:t>
            </a:r>
            <a:r>
              <a:rPr lang="fr-FR" dirty="0" err="1" smtClean="0"/>
              <a:t>mind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71688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B6AA5DD-169C-974A-A4DC-E537302BA7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8659" y="1443334"/>
            <a:ext cx="9048109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fr-CH" dirty="0" smtClean="0"/>
              <a:t>Universality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fr-CH" dirty="0" smtClean="0"/>
              <a:t>Production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fr-CH" dirty="0" smtClean="0"/>
              <a:t>Sharing and cooperation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fr-CH" dirty="0" smtClean="0"/>
              <a:t>MOOCs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fr-CH" dirty="0" smtClean="0"/>
              <a:t>OER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fr-FR" dirty="0" smtClean="0"/>
              <a:t>Digital </a:t>
            </a:r>
            <a:r>
              <a:rPr lang="fr-FR" dirty="0" err="1" smtClean="0"/>
              <a:t>access</a:t>
            </a:r>
            <a:endParaRPr lang="fr-FR" dirty="0"/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41628CDC-2C14-E448-B883-16768DDC2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Challenge </a:t>
            </a:r>
            <a:r>
              <a:rPr lang="fr-FR" dirty="0" smtClean="0"/>
              <a:t>2:  </a:t>
            </a:r>
            <a:r>
              <a:rPr lang="fr-FR" dirty="0" err="1" smtClean="0"/>
              <a:t>Answers</a:t>
            </a:r>
            <a:r>
              <a:rPr lang="fr-FR" dirty="0" smtClean="0"/>
              <a:t> to </a:t>
            </a:r>
            <a:r>
              <a:rPr lang="fr-FR" dirty="0" err="1" smtClean="0"/>
              <a:t>needs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33423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B6AA5DD-169C-974A-A4DC-E537302BA7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8659" y="1443334"/>
            <a:ext cx="9048109" cy="452596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lvl="0" indent="0">
              <a:buNone/>
            </a:pPr>
            <a:r>
              <a:rPr lang="en-GB" sz="3400" dirty="0"/>
              <a:t>When online, students’ attention, engagement and motivation are key</a:t>
            </a:r>
          </a:p>
          <a:p>
            <a:pPr marL="0" lvl="0" indent="0">
              <a:buNone/>
            </a:pPr>
            <a:endParaRPr lang="en-GB" sz="3400" dirty="0"/>
          </a:p>
          <a:p>
            <a:pPr marL="0" lvl="0" indent="0">
              <a:buNone/>
            </a:pPr>
            <a:r>
              <a:rPr lang="en-GB" sz="3400" dirty="0"/>
              <a:t>Courses need different structures and organizations</a:t>
            </a:r>
          </a:p>
          <a:p>
            <a:pPr marL="0" lvl="0" indent="0">
              <a:buNone/>
            </a:pPr>
            <a:r>
              <a:rPr lang="en-GB" sz="3400" dirty="0"/>
              <a:t>	-&gt; rethink the teaching models in the design and delivery phase</a:t>
            </a:r>
          </a:p>
          <a:p>
            <a:pPr marL="0" lvl="0" indent="0">
              <a:buNone/>
            </a:pPr>
            <a:r>
              <a:rPr lang="en-GB" sz="3400" dirty="0"/>
              <a:t>	-&gt; create new pedagogical guidelines to achieve proper learning</a:t>
            </a:r>
          </a:p>
          <a:p>
            <a:pPr lvl="0">
              <a:buFont typeface="Arial" panose="020B0604020202020204" pitchFamily="34" charset="0"/>
              <a:buChar char="•"/>
            </a:pPr>
            <a:endParaRPr lang="en-GB" sz="3400" dirty="0"/>
          </a:p>
          <a:p>
            <a:pPr marL="0" lvl="0" indent="0">
              <a:buNone/>
            </a:pPr>
            <a:r>
              <a:rPr lang="en-GB" sz="3400" dirty="0"/>
              <a:t>Initiatives as examples: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GB" sz="3400" dirty="0"/>
              <a:t>Guidance for Learning design (UNIGE) </a:t>
            </a:r>
            <a:r>
              <a:rPr lang="en-GB" sz="3400" dirty="0">
                <a:hlinkClick r:id="rId2"/>
              </a:rPr>
              <a:t>https://www.unige.ch/enseignement-a-distance/en/integrating-elearning/</a:t>
            </a:r>
            <a:r>
              <a:rPr lang="en-GB" sz="3400" dirty="0"/>
              <a:t> 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GB" sz="3400" dirty="0"/>
              <a:t>Coherence of the learning system (</a:t>
            </a:r>
            <a:r>
              <a:rPr lang="en-GB" sz="3400" dirty="0" err="1"/>
              <a:t>Swissuni</a:t>
            </a:r>
            <a:r>
              <a:rPr lang="en-GB" sz="3400" dirty="0"/>
              <a:t> – OAQ) </a:t>
            </a:r>
            <a:r>
              <a:rPr lang="en-GB" sz="3400" dirty="0">
                <a:hlinkClick r:id="rId3"/>
              </a:rPr>
              <a:t>https://www.unige.ch/formcont/espacecollaborateurs/files/6114/3982/3852/Q-FCU-en.pdf</a:t>
            </a:r>
            <a:endParaRPr lang="en-GB" sz="34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GB" sz="3400" dirty="0"/>
              <a:t>Pedagogical principles Continuing Education (UNIGE) </a:t>
            </a:r>
            <a:r>
              <a:rPr lang="en-GB" sz="3400" dirty="0">
                <a:hlinkClick r:id="rId4"/>
              </a:rPr>
              <a:t>https://www.unige.ch/formcont/espacecollaborateurs/files/6015/4514/5640/Principes-pedagogiques18.pdf</a:t>
            </a:r>
            <a:r>
              <a:rPr lang="en-GB" sz="3400" dirty="0"/>
              <a:t> </a:t>
            </a:r>
            <a:endParaRPr lang="fr-CH" sz="3400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41628CDC-2C14-E448-B883-16768DDC2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474" y="593228"/>
            <a:ext cx="10972800" cy="850106"/>
          </a:xfrm>
        </p:spPr>
        <p:txBody>
          <a:bodyPr/>
          <a:lstStyle/>
          <a:p>
            <a:r>
              <a:rPr lang="fr-FR" dirty="0"/>
              <a:t>Challenge 3 : </a:t>
            </a:r>
            <a:r>
              <a:rPr lang="fr-FR" dirty="0" err="1"/>
              <a:t>strenghten</a:t>
            </a:r>
            <a:r>
              <a:rPr lang="fr-FR" dirty="0"/>
              <a:t> the </a:t>
            </a:r>
            <a:r>
              <a:rPr lang="fr-FR" dirty="0" err="1"/>
              <a:t>learning</a:t>
            </a:r>
            <a:r>
              <a:rPr lang="fr-FR" dirty="0"/>
              <a:t> design phase</a:t>
            </a:r>
          </a:p>
        </p:txBody>
      </p:sp>
    </p:spTree>
    <p:extLst>
      <p:ext uri="{BB962C8B-B14F-4D97-AF65-F5344CB8AC3E}">
        <p14:creationId xmlns:p14="http://schemas.microsoft.com/office/powerpoint/2010/main" val="13847175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B6AA5DD-169C-974A-A4DC-E537302BA7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8659" y="1443334"/>
            <a:ext cx="9048109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fr-CH" dirty="0" smtClean="0"/>
              <a:t>Diverse producers and providers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fr-CH" dirty="0" smtClean="0"/>
              <a:t>Stakeholders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fr-CH" dirty="0" smtClean="0"/>
              <a:t>Professional organizations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fr-CH" dirty="0" smtClean="0"/>
              <a:t>Society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fr-CH" dirty="0" smtClean="0"/>
              <a:t>Platforms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fr-CH" dirty="0" smtClean="0"/>
              <a:t>Needs </a:t>
            </a:r>
            <a:endParaRPr lang="fr-CH" dirty="0"/>
          </a:p>
          <a:p>
            <a:pPr marL="0" indent="0">
              <a:buNone/>
            </a:pPr>
            <a:r>
              <a:rPr lang="fr-FR" b="1" dirty="0"/>
              <a:t/>
            </a:r>
            <a:br>
              <a:rPr lang="fr-FR" b="1" dirty="0"/>
            </a:br>
            <a:r>
              <a:rPr lang="fr-FR" b="1" dirty="0"/>
              <a:t/>
            </a:r>
            <a:br>
              <a:rPr lang="fr-FR" b="1" dirty="0"/>
            </a:br>
            <a:endParaRPr lang="fr-FR" dirty="0"/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41628CDC-2C14-E448-B883-16768DDC2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Challenge </a:t>
            </a:r>
            <a:r>
              <a:rPr lang="fr-FR" dirty="0" smtClean="0"/>
              <a:t>4: Co-</a:t>
            </a:r>
            <a:r>
              <a:rPr lang="fr-FR" dirty="0" err="1" smtClean="0"/>
              <a:t>creation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9547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B6AA5DD-169C-974A-A4DC-E537302BA7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8659" y="1443334"/>
            <a:ext cx="9979535" cy="45259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lvl="0" indent="0">
              <a:buNone/>
            </a:pPr>
            <a:r>
              <a:rPr lang="en-GB" sz="2800" dirty="0"/>
              <a:t>The transformation to online training requires time and competences.</a:t>
            </a:r>
          </a:p>
          <a:p>
            <a:pPr marL="0" lvl="0" indent="0">
              <a:buNone/>
            </a:pPr>
            <a:r>
              <a:rPr lang="en-GB" sz="2800" dirty="0"/>
              <a:t>	-&gt; </a:t>
            </a:r>
            <a:r>
              <a:rPr lang="en-GB" sz="2800" dirty="0" smtClean="0"/>
              <a:t>involvement </a:t>
            </a:r>
            <a:r>
              <a:rPr lang="en-GB" sz="2800" dirty="0"/>
              <a:t>should be rewarded in accordance </a:t>
            </a:r>
          </a:p>
          <a:p>
            <a:pPr marL="0" lvl="0" indent="0">
              <a:buNone/>
            </a:pPr>
            <a:r>
              <a:rPr lang="en-GB" sz="2800" dirty="0"/>
              <a:t>	-&gt; adequate training should be offered</a:t>
            </a:r>
          </a:p>
          <a:p>
            <a:pPr marL="0" lvl="0" indent="0">
              <a:buNone/>
            </a:pPr>
            <a:endParaRPr lang="en-GB" sz="2800" dirty="0"/>
          </a:p>
          <a:p>
            <a:pPr marL="0" lvl="0" indent="0">
              <a:buNone/>
            </a:pPr>
            <a:r>
              <a:rPr lang="en-GB" sz="2800" dirty="0"/>
              <a:t>Initiatives as examples: </a:t>
            </a:r>
          </a:p>
          <a:p>
            <a:pPr lvl="0">
              <a:buFontTx/>
              <a:buChar char="-"/>
            </a:pPr>
            <a:r>
              <a:rPr lang="en-GB" sz="2800" dirty="0"/>
              <a:t>Distance and Hybrid Teaching Portal </a:t>
            </a:r>
            <a:r>
              <a:rPr lang="en-GB" sz="2800" dirty="0">
                <a:hlinkClick r:id="rId2"/>
              </a:rPr>
              <a:t>https://www.unige.ch/enseignement-a-distance/en/</a:t>
            </a:r>
            <a:r>
              <a:rPr lang="en-GB" sz="2800" dirty="0"/>
              <a:t> </a:t>
            </a:r>
          </a:p>
          <a:p>
            <a:pPr lvl="0">
              <a:buFontTx/>
              <a:buChar char="-"/>
            </a:pPr>
            <a:r>
              <a:rPr lang="en-GB" sz="2800" dirty="0"/>
              <a:t>Continuous training written in the HR file and renewal file</a:t>
            </a:r>
          </a:p>
          <a:p>
            <a:pPr lvl="0">
              <a:buFontTx/>
              <a:buChar char="-"/>
            </a:pPr>
            <a:r>
              <a:rPr lang="en-GB" sz="2800" dirty="0"/>
              <a:t>Continuing education policy for all staff</a:t>
            </a:r>
          </a:p>
          <a:p>
            <a:pPr lvl="0">
              <a:buFontTx/>
              <a:buChar char="-"/>
            </a:pPr>
            <a:endParaRPr lang="fr-CH" sz="2800" dirty="0"/>
          </a:p>
          <a:p>
            <a:pPr marL="0" indent="0">
              <a:buNone/>
            </a:pPr>
            <a:r>
              <a:rPr lang="fr-FR" b="1" dirty="0"/>
              <a:t/>
            </a:r>
            <a:br>
              <a:rPr lang="fr-FR" b="1" dirty="0"/>
            </a:br>
            <a:r>
              <a:rPr lang="fr-FR" b="1" dirty="0"/>
              <a:t/>
            </a:r>
            <a:br>
              <a:rPr lang="fr-FR" b="1" dirty="0"/>
            </a:br>
            <a:endParaRPr lang="fr-FR" dirty="0"/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41628CDC-2C14-E448-B883-16768DDC2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6537" y="771027"/>
            <a:ext cx="10972800" cy="850106"/>
          </a:xfrm>
        </p:spPr>
        <p:txBody>
          <a:bodyPr/>
          <a:lstStyle/>
          <a:p>
            <a:r>
              <a:rPr lang="fr-FR" dirty="0"/>
              <a:t>Challenge 5 : train </a:t>
            </a:r>
            <a:r>
              <a:rPr lang="fr-FR" dirty="0" err="1"/>
              <a:t>teaching</a:t>
            </a:r>
            <a:r>
              <a:rPr lang="fr-FR" dirty="0"/>
              <a:t> staff</a:t>
            </a:r>
          </a:p>
        </p:txBody>
      </p:sp>
    </p:spTree>
    <p:extLst>
      <p:ext uri="{BB962C8B-B14F-4D97-AF65-F5344CB8AC3E}">
        <p14:creationId xmlns:p14="http://schemas.microsoft.com/office/powerpoint/2010/main" val="10478268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B6AA5DD-169C-974A-A4DC-E537302BA7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8659" y="1443334"/>
            <a:ext cx="9048109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fr-CH" dirty="0" smtClean="0"/>
              <a:t>Proper organizations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fr-CH" dirty="0" smtClean="0"/>
              <a:t>New actors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fr-CH" dirty="0" err="1" smtClean="0"/>
              <a:t>Facilitator</a:t>
            </a:r>
            <a:r>
              <a:rPr lang="fr-CH" dirty="0" smtClean="0"/>
              <a:t>/</a:t>
            </a:r>
            <a:r>
              <a:rPr lang="fr-CH" dirty="0" err="1" smtClean="0"/>
              <a:t>tutor</a:t>
            </a:r>
            <a:r>
              <a:rPr lang="fr-CH" dirty="0" smtClean="0"/>
              <a:t>/mentor</a:t>
            </a:r>
            <a:endParaRPr lang="fr-CH" dirty="0" smtClean="0"/>
          </a:p>
          <a:p>
            <a:pPr lvl="0">
              <a:buFont typeface="Arial" panose="020B0604020202020204" pitchFamily="34" charset="0"/>
              <a:buChar char="•"/>
            </a:pPr>
            <a:r>
              <a:rPr lang="fr-CH" dirty="0" smtClean="0"/>
              <a:t>Pedagogy, andragogy and gerontagogy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fr-CH" dirty="0" smtClean="0"/>
              <a:t>Deconstruct face to face approaches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fr-CH" dirty="0" smtClean="0"/>
              <a:t>Simulation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41628CDC-2C14-E448-B883-16768DDC2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Challenge </a:t>
            </a:r>
            <a:r>
              <a:rPr lang="fr-FR" dirty="0" smtClean="0"/>
              <a:t>6: Suggestions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820883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B6AA5DD-169C-974A-A4DC-E537302BA7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8659" y="1443334"/>
            <a:ext cx="9048109" cy="452596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lvl="0" indent="0">
              <a:buNone/>
            </a:pPr>
            <a:r>
              <a:rPr lang="fr-CH" dirty="0" err="1"/>
              <a:t>Any</a:t>
            </a:r>
            <a:r>
              <a:rPr lang="fr-CH" dirty="0"/>
              <a:t> </a:t>
            </a:r>
            <a:r>
              <a:rPr lang="fr-CH" dirty="0" err="1"/>
              <a:t>assessment</a:t>
            </a:r>
            <a:r>
              <a:rPr lang="fr-CH" dirty="0"/>
              <a:t> </a:t>
            </a:r>
            <a:r>
              <a:rPr lang="fr-CH" dirty="0" err="1"/>
              <a:t>needs</a:t>
            </a:r>
            <a:r>
              <a:rPr lang="fr-CH" dirty="0"/>
              <a:t> to </a:t>
            </a:r>
            <a:r>
              <a:rPr lang="fr-CH" dirty="0" err="1"/>
              <a:t>be</a:t>
            </a:r>
            <a:r>
              <a:rPr lang="fr-CH" dirty="0"/>
              <a:t> </a:t>
            </a:r>
            <a:r>
              <a:rPr lang="fr-CH" dirty="0" err="1"/>
              <a:t>coherent</a:t>
            </a:r>
            <a:r>
              <a:rPr lang="fr-CH" dirty="0"/>
              <a:t> </a:t>
            </a:r>
            <a:r>
              <a:rPr lang="fr-CH" dirty="0" err="1"/>
              <a:t>with</a:t>
            </a:r>
            <a:r>
              <a:rPr lang="fr-CH" dirty="0"/>
              <a:t> the type of the </a:t>
            </a:r>
            <a:r>
              <a:rPr lang="fr-CH" dirty="0" err="1" smtClean="0"/>
              <a:t>Intended</a:t>
            </a:r>
            <a:r>
              <a:rPr lang="fr-CH" dirty="0" smtClean="0"/>
              <a:t> Learning </a:t>
            </a:r>
            <a:r>
              <a:rPr lang="fr-CH" dirty="0" err="1"/>
              <a:t>Outcomes</a:t>
            </a:r>
            <a:r>
              <a:rPr lang="fr-CH" dirty="0"/>
              <a:t> (</a:t>
            </a:r>
            <a:r>
              <a:rPr lang="fr-CH" dirty="0" err="1"/>
              <a:t>knowledge</a:t>
            </a:r>
            <a:r>
              <a:rPr lang="fr-CH" dirty="0"/>
              <a:t>, </a:t>
            </a:r>
            <a:r>
              <a:rPr lang="fr-CH" dirty="0" err="1"/>
              <a:t>comprehension</a:t>
            </a:r>
            <a:r>
              <a:rPr lang="fr-CH" dirty="0"/>
              <a:t>, </a:t>
            </a:r>
            <a:r>
              <a:rPr lang="fr-CH" dirty="0" err="1"/>
              <a:t>competences</a:t>
            </a:r>
            <a:r>
              <a:rPr lang="fr-CH" dirty="0"/>
              <a:t>, </a:t>
            </a:r>
            <a:r>
              <a:rPr lang="fr-CH" dirty="0" err="1"/>
              <a:t>ability</a:t>
            </a:r>
            <a:r>
              <a:rPr lang="fr-CH" dirty="0"/>
              <a:t> to </a:t>
            </a:r>
            <a:r>
              <a:rPr lang="fr-CH" dirty="0" err="1"/>
              <a:t>explain</a:t>
            </a:r>
            <a:r>
              <a:rPr lang="fr-CH" dirty="0"/>
              <a:t> how to do, … )</a:t>
            </a:r>
          </a:p>
          <a:p>
            <a:pPr marL="0" lvl="0" indent="0">
              <a:buNone/>
            </a:pPr>
            <a:endParaRPr lang="fr-CH" dirty="0"/>
          </a:p>
          <a:p>
            <a:pPr marL="0" lvl="0" indent="0">
              <a:buNone/>
            </a:pPr>
            <a:r>
              <a:rPr lang="fr-CH" dirty="0"/>
              <a:t>For online </a:t>
            </a:r>
            <a:r>
              <a:rPr lang="fr-CH" dirty="0" err="1"/>
              <a:t>teaching</a:t>
            </a:r>
            <a:r>
              <a:rPr lang="fr-CH" dirty="0"/>
              <a:t> and </a:t>
            </a:r>
            <a:r>
              <a:rPr lang="fr-CH" dirty="0" err="1"/>
              <a:t>learning</a:t>
            </a:r>
            <a:r>
              <a:rPr lang="fr-CH" dirty="0"/>
              <a:t>, </a:t>
            </a:r>
            <a:r>
              <a:rPr lang="fr-CH" dirty="0" err="1"/>
              <a:t>other</a:t>
            </a:r>
            <a:r>
              <a:rPr lang="fr-CH" dirty="0"/>
              <a:t> issues come in addition: </a:t>
            </a:r>
            <a:r>
              <a:rPr lang="fr-CH" dirty="0" err="1"/>
              <a:t>student</a:t>
            </a:r>
            <a:r>
              <a:rPr lang="fr-CH" dirty="0"/>
              <a:t> ID check, </a:t>
            </a:r>
            <a:r>
              <a:rPr lang="fr-CH" dirty="0" err="1"/>
              <a:t>cheating</a:t>
            </a:r>
            <a:r>
              <a:rPr lang="fr-CH" dirty="0"/>
              <a:t>/</a:t>
            </a:r>
            <a:r>
              <a:rPr lang="fr-CH" dirty="0" err="1"/>
              <a:t>fraud</a:t>
            </a:r>
            <a:r>
              <a:rPr lang="fr-CH" dirty="0"/>
              <a:t>, </a:t>
            </a:r>
            <a:r>
              <a:rPr lang="fr-CH" dirty="0" err="1"/>
              <a:t>ownership</a:t>
            </a:r>
            <a:r>
              <a:rPr lang="fr-CH" dirty="0"/>
              <a:t> of production, etc. </a:t>
            </a:r>
          </a:p>
          <a:p>
            <a:pPr lvl="0">
              <a:buFont typeface="Arial" panose="020B0604020202020204" pitchFamily="34" charset="0"/>
              <a:buChar char="•"/>
            </a:pPr>
            <a:endParaRPr lang="fr-CH" dirty="0"/>
          </a:p>
          <a:p>
            <a:pPr marL="0" lvl="0" indent="0">
              <a:buNone/>
            </a:pPr>
            <a:r>
              <a:rPr lang="fr-CH" dirty="0"/>
              <a:t>	-&gt; </a:t>
            </a:r>
            <a:r>
              <a:rPr lang="fr-CH" dirty="0" err="1"/>
              <a:t>Technology</a:t>
            </a:r>
            <a:r>
              <a:rPr lang="fr-CH" dirty="0"/>
              <a:t> </a:t>
            </a:r>
            <a:r>
              <a:rPr lang="fr-CH" dirty="0" err="1"/>
              <a:t>should</a:t>
            </a:r>
            <a:r>
              <a:rPr lang="fr-CH" dirty="0"/>
              <a:t> </a:t>
            </a:r>
            <a:r>
              <a:rPr lang="fr-CH" dirty="0" err="1"/>
              <a:t>be</a:t>
            </a:r>
            <a:r>
              <a:rPr lang="fr-CH" dirty="0"/>
              <a:t> </a:t>
            </a:r>
            <a:r>
              <a:rPr lang="fr-CH" dirty="0" err="1"/>
              <a:t>available</a:t>
            </a:r>
            <a:r>
              <a:rPr lang="fr-CH" dirty="0"/>
              <a:t> and </a:t>
            </a:r>
            <a:r>
              <a:rPr lang="fr-CH" dirty="0" err="1"/>
              <a:t>reliable</a:t>
            </a:r>
            <a:r>
              <a:rPr lang="fr-CH" dirty="0"/>
              <a:t> (LMS)</a:t>
            </a:r>
          </a:p>
          <a:p>
            <a:pPr marL="0" lvl="0" indent="0">
              <a:buNone/>
            </a:pPr>
            <a:r>
              <a:rPr lang="fr-CH" dirty="0"/>
              <a:t>	-&gt; </a:t>
            </a:r>
            <a:r>
              <a:rPr lang="fr-CH" dirty="0" err="1"/>
              <a:t>Pedagogical</a:t>
            </a:r>
            <a:r>
              <a:rPr lang="fr-CH" dirty="0"/>
              <a:t> as </a:t>
            </a:r>
            <a:r>
              <a:rPr lang="fr-CH" dirty="0" err="1"/>
              <a:t>well</a:t>
            </a:r>
            <a:r>
              <a:rPr lang="fr-CH" dirty="0"/>
              <a:t> as </a:t>
            </a:r>
            <a:r>
              <a:rPr lang="fr-CH" dirty="0" err="1"/>
              <a:t>technical</a:t>
            </a:r>
            <a:r>
              <a:rPr lang="fr-CH" dirty="0"/>
              <a:t> support </a:t>
            </a:r>
            <a:r>
              <a:rPr lang="fr-CH" dirty="0" err="1"/>
              <a:t>should</a:t>
            </a:r>
            <a:r>
              <a:rPr lang="fr-CH" dirty="0"/>
              <a:t> </a:t>
            </a:r>
            <a:r>
              <a:rPr lang="fr-CH" dirty="0" err="1"/>
              <a:t>be</a:t>
            </a:r>
            <a:r>
              <a:rPr lang="fr-CH" dirty="0"/>
              <a:t> </a:t>
            </a:r>
            <a:r>
              <a:rPr lang="fr-CH" dirty="0" err="1"/>
              <a:t>available</a:t>
            </a:r>
            <a:r>
              <a:rPr lang="fr-CH" dirty="0"/>
              <a:t> for </a:t>
            </a:r>
            <a:r>
              <a:rPr lang="fr-CH" dirty="0" err="1"/>
              <a:t>teaching</a:t>
            </a:r>
            <a:r>
              <a:rPr lang="fr-CH" dirty="0"/>
              <a:t> staff</a:t>
            </a:r>
          </a:p>
          <a:p>
            <a:pPr marL="0" lvl="0" indent="0">
              <a:buNone/>
            </a:pPr>
            <a:endParaRPr lang="fr-CH" dirty="0"/>
          </a:p>
          <a:p>
            <a:pPr marL="0" lvl="0" indent="0">
              <a:buNone/>
            </a:pPr>
            <a:endParaRPr lang="fr-CH" dirty="0"/>
          </a:p>
          <a:p>
            <a:pPr marL="0" lvl="0" indent="0">
              <a:buNone/>
            </a:pPr>
            <a:r>
              <a:rPr lang="fr-CH" dirty="0"/>
              <a:t>Initiatives as </a:t>
            </a:r>
            <a:r>
              <a:rPr lang="fr-CH" dirty="0" err="1"/>
              <a:t>example</a:t>
            </a:r>
            <a:r>
              <a:rPr lang="fr-CH" dirty="0"/>
              <a:t>:</a:t>
            </a:r>
          </a:p>
          <a:p>
            <a:pPr>
              <a:buFontTx/>
              <a:buChar char="-"/>
            </a:pPr>
            <a:r>
              <a:rPr lang="fr-CH" dirty="0"/>
              <a:t>Guidelines for </a:t>
            </a:r>
            <a:r>
              <a:rPr lang="fr-CH" dirty="0" err="1"/>
              <a:t>choosing</a:t>
            </a:r>
            <a:r>
              <a:rPr lang="fr-CH" dirty="0"/>
              <a:t> the right </a:t>
            </a:r>
            <a:r>
              <a:rPr lang="fr-CH" dirty="0" err="1"/>
              <a:t>method</a:t>
            </a:r>
            <a:r>
              <a:rPr lang="fr-CH" dirty="0"/>
              <a:t> </a:t>
            </a:r>
            <a:r>
              <a:rPr lang="fr-CH" dirty="0" err="1"/>
              <a:t>according</a:t>
            </a:r>
            <a:r>
              <a:rPr lang="fr-CH" dirty="0"/>
              <a:t> to the </a:t>
            </a:r>
            <a:r>
              <a:rPr lang="fr-CH" dirty="0" err="1"/>
              <a:t>learning</a:t>
            </a:r>
            <a:r>
              <a:rPr lang="fr-CH" dirty="0"/>
              <a:t> </a:t>
            </a:r>
            <a:r>
              <a:rPr lang="fr-CH" dirty="0" err="1"/>
              <a:t>outcomes</a:t>
            </a:r>
            <a:r>
              <a:rPr lang="fr-CH" dirty="0"/>
              <a:t> (UNIGE) </a:t>
            </a:r>
            <a:r>
              <a:rPr lang="fr-CH" dirty="0">
                <a:hlinkClick r:id="rId2"/>
              </a:rPr>
              <a:t>https://www.unige.ch/enseignement-a-distance/en/integrating-elearning/exams/</a:t>
            </a:r>
            <a:r>
              <a:rPr lang="fr-CH" dirty="0"/>
              <a:t> </a:t>
            </a:r>
          </a:p>
          <a:p>
            <a:pPr>
              <a:buFontTx/>
              <a:buChar char="-"/>
            </a:pPr>
            <a:r>
              <a:rPr lang="fr-CH" dirty="0"/>
              <a:t>Honor </a:t>
            </a:r>
            <a:r>
              <a:rPr lang="fr-CH" dirty="0" err="1"/>
              <a:t>pledge</a:t>
            </a:r>
            <a:r>
              <a:rPr lang="fr-CH" dirty="0"/>
              <a:t> (UNIGE) </a:t>
            </a:r>
            <a:r>
              <a:rPr lang="fr-CH" dirty="0">
                <a:hlinkClick r:id="rId3"/>
              </a:rPr>
              <a:t>https://www.unige.ch/enseignement-a-distance/index.php/download_file/view/67/189/151/</a:t>
            </a:r>
            <a:r>
              <a:rPr lang="fr-CH" dirty="0"/>
              <a:t> </a:t>
            </a:r>
          </a:p>
          <a:p>
            <a:pPr marL="0" lvl="0" indent="0">
              <a:buNone/>
            </a:pPr>
            <a:endParaRPr lang="fr-FR" dirty="0"/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41628CDC-2C14-E448-B883-16768DDC2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93228"/>
            <a:ext cx="10972800" cy="850106"/>
          </a:xfrm>
        </p:spPr>
        <p:txBody>
          <a:bodyPr/>
          <a:lstStyle/>
          <a:p>
            <a:r>
              <a:rPr lang="fr-FR" dirty="0"/>
              <a:t>Challenge 7 : </a:t>
            </a:r>
            <a:r>
              <a:rPr lang="fr-FR" dirty="0" err="1"/>
              <a:t>adapt</a:t>
            </a:r>
            <a:r>
              <a:rPr lang="fr-FR" dirty="0"/>
              <a:t> e-</a:t>
            </a:r>
            <a:r>
              <a:rPr lang="fr-FR" dirty="0" err="1"/>
              <a:t>assessment</a:t>
            </a:r>
            <a:r>
              <a:rPr lang="fr-FR" dirty="0"/>
              <a:t> </a:t>
            </a:r>
            <a:r>
              <a:rPr lang="fr-FR" dirty="0" err="1"/>
              <a:t>methods</a:t>
            </a:r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50091070"/>
      </p:ext>
    </p:extLst>
  </p:cSld>
  <p:clrMapOvr>
    <a:masterClrMapping/>
  </p:clrMapOvr>
</p:sld>
</file>

<file path=ppt/theme/theme1.xml><?xml version="1.0" encoding="utf-8"?>
<a:theme xmlns:a="http://schemas.openxmlformats.org/drawingml/2006/main" name="2_Présentation (DiSTIC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22A95AA28F50943AFA3E278B2BEF302" ma:contentTypeVersion="12" ma:contentTypeDescription="Crée un document." ma:contentTypeScope="" ma:versionID="c92f2148d6da537b6459567a0ca7c765">
  <xsd:schema xmlns:xsd="http://www.w3.org/2001/XMLSchema" xmlns:xs="http://www.w3.org/2001/XMLSchema" xmlns:p="http://schemas.microsoft.com/office/2006/metadata/properties" xmlns:ns2="267abafa-6d6b-4a01-b32e-09f19b3c319f" xmlns:ns3="a5536e6e-9a7f-430e-ad62-3415cbbead1a" targetNamespace="http://schemas.microsoft.com/office/2006/metadata/properties" ma:root="true" ma:fieldsID="a6fdf5499b2d3470fabbd865d28be0b9" ns2:_="" ns3:_="">
    <xsd:import namespace="267abafa-6d6b-4a01-b32e-09f19b3c319f"/>
    <xsd:import namespace="a5536e6e-9a7f-430e-ad62-3415cbbead1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7abafa-6d6b-4a01-b32e-09f19b3c31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536e6e-9a7f-430e-ad62-3415cbbead1a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E09D2E0-3D4D-4859-9F01-CECEC0E8166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9390A8A-BB57-41C7-B7A6-4FF1C18914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67abafa-6d6b-4a01-b32e-09f19b3c319f"/>
    <ds:schemaRef ds:uri="a5536e6e-9a7f-430e-ad62-3415cbbead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3CB55A3-0466-4823-A2E1-A61A8ACFBF67}">
  <ds:schemaRefs>
    <ds:schemaRef ds:uri="267abafa-6d6b-4a01-b32e-09f19b3c319f"/>
    <ds:schemaRef ds:uri="http://purl.org/dc/terms/"/>
    <ds:schemaRef ds:uri="a5536e6e-9a7f-430e-ad62-3415cbbead1a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www.w3.org/XML/1998/namespace"/>
    <ds:schemaRef ds:uri="http://schemas.microsoft.com/office/infopath/2007/PartnerControls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12253</TotalTime>
  <Words>383</Words>
  <Application>Microsoft Office PowerPoint</Application>
  <PresentationFormat>Widescreen</PresentationFormat>
  <Paragraphs>120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Courier New</vt:lpstr>
      <vt:lpstr>Wingdings</vt:lpstr>
      <vt:lpstr>2_Présentation (DiSTIC)</vt:lpstr>
      <vt:lpstr>PowerPoint Presentation</vt:lpstr>
      <vt:lpstr>Introduction</vt:lpstr>
      <vt:lpstr>Challenge 1: Open mind</vt:lpstr>
      <vt:lpstr>Challenge 2:  Answers to needs</vt:lpstr>
      <vt:lpstr>Challenge 3 : strenghten the learning design phase</vt:lpstr>
      <vt:lpstr>Challenge 4: Co-creation</vt:lpstr>
      <vt:lpstr>Challenge 5 : train teaching staff</vt:lpstr>
      <vt:lpstr>Challenge 6: Suggestions</vt:lpstr>
      <vt:lpstr>Challenge 7 : adapt e-assessment methods </vt:lpstr>
      <vt:lpstr>Conclusion </vt:lpstr>
      <vt:lpstr>PowerPoint Presentation</vt:lpstr>
    </vt:vector>
  </TitlesOfParts>
  <Company>Université de Genève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Sujet «collaboration et échange» pour la séance de Mars</dc:title>
  <dc:creator>Ahidoba De Franchi Mandscheff</dc:creator>
  <cp:lastModifiedBy>Alfredo Soeiro</cp:lastModifiedBy>
  <cp:revision>291</cp:revision>
  <cp:lastPrinted>2020-10-06T11:17:26Z</cp:lastPrinted>
  <dcterms:created xsi:type="dcterms:W3CDTF">2018-01-17T16:06:23Z</dcterms:created>
  <dcterms:modified xsi:type="dcterms:W3CDTF">2020-11-16T12:44:51Z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0x010100B22A95AA28F50943AFA3E278B2BEF302</vt:lpwstr>
  </property>
</Properties>
</file>