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70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CFBECE-DAA6-43B8-8D23-99C74571D70A}" type="datetimeFigureOut">
              <a:rPr lang="pt-PT" smtClean="0"/>
              <a:t>20-10-2011</a:t>
            </a:fld>
            <a:endParaRPr lang="pt-P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5BA1B1-A7DF-4446-B123-DB0374634184}" type="slidenum">
              <a:rPr lang="pt-PT" smtClean="0"/>
              <a:t>‹#›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8E851-8E3C-4541-B013-DEFA4D07A2BD}" type="datetime1">
              <a:rPr lang="pt-PT" smtClean="0"/>
              <a:t>20-10-2011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A9797-3723-4828-808D-2F4F4B0FBB94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A8FE3-0E81-42C2-931C-3B70D3F0DF38}" type="datetime1">
              <a:rPr lang="pt-PT" smtClean="0"/>
              <a:t>20-10-2011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A9797-3723-4828-808D-2F4F4B0FBB94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7BD37-5A0B-406D-BB15-FCE6D87878D7}" type="datetime1">
              <a:rPr lang="pt-PT" smtClean="0"/>
              <a:t>20-10-2011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A9797-3723-4828-808D-2F4F4B0FBB94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5492B-4F66-4511-BA43-3F4051D798B3}" type="datetime1">
              <a:rPr lang="pt-PT" smtClean="0"/>
              <a:t>20-10-2011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A9797-3723-4828-808D-2F4F4B0FBB94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BEC35-AF7F-4725-8DFE-EC914E70F5AD}" type="datetime1">
              <a:rPr lang="pt-PT" smtClean="0"/>
              <a:t>20-10-2011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A9797-3723-4828-808D-2F4F4B0FBB94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BBE8B-6ECC-40A8-BD04-691339536CB6}" type="datetime1">
              <a:rPr lang="pt-PT" smtClean="0"/>
              <a:t>20-10-2011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A9797-3723-4828-808D-2F4F4B0FBB94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0258B-89A4-4CAC-9ED1-575CC257A3E6}" type="datetime1">
              <a:rPr lang="pt-PT" smtClean="0"/>
              <a:t>20-10-2011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A9797-3723-4828-808D-2F4F4B0FBB94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57274-1A4A-4A52-A5FA-6872F8E53AA1}" type="datetime1">
              <a:rPr lang="pt-PT" smtClean="0"/>
              <a:t>20-10-2011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A9797-3723-4828-808D-2F4F4B0FBB94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7AC5E-C486-4DCD-ACA8-F84288CE932D}" type="datetime1">
              <a:rPr lang="pt-PT" smtClean="0"/>
              <a:t>20-10-2011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A9797-3723-4828-808D-2F4F4B0FBB94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3054C-A974-464A-8C24-ED837BF69AD1}" type="datetime1">
              <a:rPr lang="pt-PT" smtClean="0"/>
              <a:t>20-10-2011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A9797-3723-4828-808D-2F4F4B0FBB94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4251A-7908-46B9-8641-96F1F059CC43}" type="datetime1">
              <a:rPr lang="pt-PT" smtClean="0"/>
              <a:t>20-10-2011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A9797-3723-4828-808D-2F4F4B0FBB94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4EBCF-BBD0-42ED-B240-35014CC4CB6C}" type="datetime1">
              <a:rPr lang="pt-PT" smtClean="0"/>
              <a:t>20-10-2011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CA9797-3723-4828-808D-2F4F4B0FBB94}" type="slidenum">
              <a:rPr lang="pt-PT" smtClean="0"/>
              <a:t>‹#›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Análise Económica das Fusões</a:t>
            </a:r>
            <a:endParaRPr lang="pt-PT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t-PT" dirty="0" smtClean="0"/>
              <a:t>A partir dos anos 80 uma ideia começou a surgir: a de que as fusões têm efeitos unilaterais que, por si sós, podem justificar a sua proibição.</a:t>
            </a:r>
          </a:p>
          <a:p>
            <a:pPr algn="just"/>
            <a:r>
              <a:rPr lang="pt-PT" dirty="0" smtClean="0"/>
              <a:t>O conceito de efeitos unilaterais das fusões é relativamente óbvio: se duas empresas que concorrem entre si se fundem, a influência disciplinadora que cada uma delas exercia sobre a outra desaparece. Logo será de prever que a empresa resultante da fusão possa praticar preços superiores aos que antes vigoravam.</a:t>
            </a:r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A9797-3723-4828-808D-2F4F4B0FBB94}" type="slidenum">
              <a:rPr lang="pt-PT" smtClean="0"/>
              <a:t>1</a:t>
            </a:fld>
            <a:endParaRPr lang="pt-PT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Análise Económica das Fusões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t-PT" dirty="0" smtClean="0"/>
              <a:t>A conclusão de que grande parte das fusões potenciais não são rentáveis parece surpreendente (paradoxo das fusões).</a:t>
            </a:r>
          </a:p>
          <a:p>
            <a:pPr algn="just"/>
            <a:r>
              <a:rPr lang="pt-PT" dirty="0" smtClean="0"/>
              <a:t>Os próprios autores notam que a empresa resultante da fusão poderia sempre continuar a produzir a quantidade que antes era produzida pelas empresas que lhe deram origem, o que, se os seus concorrentes, também, não alterassem as quantidades produzidas, lhe garantiria a manutenção do nível de lucro anterior. Porque é que este comportamento não é seguido?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A9797-3723-4828-808D-2F4F4B0FBB94}" type="slidenum">
              <a:rPr lang="pt-PT" smtClean="0"/>
              <a:t>10</a:t>
            </a:fld>
            <a:endParaRPr lang="pt-PT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Análise Económica das Fusões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pt-PT" dirty="0" smtClean="0"/>
              <a:t>A resposta é que neste modelo (jogo num só período à Cournot), a manutenção da quantidade produzida por parte da empresa resultante da fusão não é a resposta ótima face à manutenção da quantidade produzida pelos seus concorrentes, e vice-versa.</a:t>
            </a:r>
          </a:p>
          <a:p>
            <a:pPr algn="just"/>
            <a:r>
              <a:rPr lang="pt-PT" dirty="0" smtClean="0"/>
              <a:t>Os concorrentes, esperando que a empresa resultante da fusão altere a quantidade por si produzida, irão alterar a quantidade que produzem. E a própria empresa, esperando esta reação (resposta) por parte dos seus concorrentes, deve alterar a quantidade que produz.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A9797-3723-4828-808D-2F4F4B0FBB94}" type="slidenum">
              <a:rPr lang="pt-PT" smtClean="0"/>
              <a:t>11</a:t>
            </a:fld>
            <a:endParaRPr lang="pt-PT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Análise Económica das Fusões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pt-PT" dirty="0" smtClean="0"/>
              <a:t>Ou seja, o problema reside em que, num jogo deste tipo, não existe qualquer forma credível de a empresa resultante da fusão se comprometer a manter o nível de produção das empresas que lhe deram origem.</a:t>
            </a:r>
          </a:p>
          <a:p>
            <a:pPr algn="just"/>
            <a:r>
              <a:rPr lang="pt-PT" dirty="0" smtClean="0"/>
              <a:t>Não parece necessária qualquer evidência empírica estruturada para que se possa afirmar que a generalidade das F&amp;A com que, quase diariamente, somos confrontados, não origina os níveis de concentração (pelo menos 80%) que o modelo leva a supor necessários para que as mesmas sejam rentáveis (o que seria, desde logo, questionado pelas autoridades de concorrência).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A9797-3723-4828-808D-2F4F4B0FBB94}" type="slidenum">
              <a:rPr lang="pt-PT" smtClean="0"/>
              <a:t>12</a:t>
            </a:fld>
            <a:endParaRPr lang="pt-PT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Análise Económica das Fusões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t-PT" dirty="0" smtClean="0"/>
              <a:t>Parece, portanto, claro que o modelo não tem em conta alguma caraterística fundamental das fusões.</a:t>
            </a:r>
          </a:p>
          <a:p>
            <a:pPr algn="just"/>
            <a:r>
              <a:rPr lang="pt-PT" dirty="0" smtClean="0"/>
              <a:t>Desde logo, uma das caraterísticas que o modelo ignora é o facto de as fusões gerarem, frequentemente, alterações muito significativas, não só na estrutura de mercado como no próprio comportamento das empresas e, nomeadamente, na forma tomada pela sua interação estratégica.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A9797-3723-4828-808D-2F4F4B0FBB94}" type="slidenum">
              <a:rPr lang="pt-PT" smtClean="0"/>
              <a:t>13</a:t>
            </a:fld>
            <a:endParaRPr lang="pt-PT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Análise Económica das Fusões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PT" dirty="0" smtClean="0"/>
              <a:t>Mesmo que o comportamento à Cournot constitua uma descrição razoável do comportamento das empresas antes da fusão, é perfeitamente possível que, após aquela operação, elas passem a comportar-se de outra forma.</a:t>
            </a:r>
          </a:p>
          <a:p>
            <a:pPr algn="just"/>
            <a:r>
              <a:rPr lang="pt-PT" dirty="0" smtClean="0"/>
              <a:t>Isto pode explicar, em parte, o caráter paradoxal do resultado do modelo.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A9797-3723-4828-808D-2F4F4B0FBB94}" type="slidenum">
              <a:rPr lang="pt-PT" smtClean="0"/>
              <a:t>14</a:t>
            </a:fld>
            <a:endParaRPr lang="pt-PT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Análise Económica das Fusões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t-PT" dirty="0" smtClean="0"/>
              <a:t>Daughety (1990) constrói um modelo em que as condições de procura e custo são idênticas às do modelo anterior, mas em que existem, do ponto de vista do comportamento estratégico, dois grupos de empresas.</a:t>
            </a:r>
          </a:p>
          <a:p>
            <a:pPr algn="just"/>
            <a:r>
              <a:rPr lang="pt-PT" dirty="0" smtClean="0"/>
              <a:t>Um primeiro, cujas empresas se comportam à Cournot, e um segundo, cujas empresas se comportam como líderes à Stackelberg, em relação ao primeiro grupo, mas à Cournot entre si.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A9797-3723-4828-808D-2F4F4B0FBB94}" type="slidenum">
              <a:rPr lang="pt-PT" smtClean="0"/>
              <a:t>15</a:t>
            </a:fld>
            <a:endParaRPr lang="pt-PT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Análise Económica das Fusões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PT" dirty="0" smtClean="0"/>
              <a:t>O autor demonstra que, neste contexto, é rentável parte das fusões pelas quais as empresas que pertenciam ao primeiro grupo se fundem e passam a comportar-se como as empresas do segundo grupo (fenómeno das fusões em “dominó”).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A9797-3723-4828-808D-2F4F4B0FBB94}" type="slidenum">
              <a:rPr lang="pt-PT" smtClean="0"/>
              <a:t>16</a:t>
            </a:fld>
            <a:endParaRPr lang="pt-PT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Análise Económica das Fusões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PT" dirty="0" smtClean="0"/>
              <a:t>Bibliografia relevante:</a:t>
            </a:r>
          </a:p>
          <a:p>
            <a:pPr algn="just"/>
            <a:r>
              <a:rPr lang="pt-PT" dirty="0" smtClean="0"/>
              <a:t>Verga Matos e Vasco Rodrigues (2000), cap. 6.</a:t>
            </a:r>
          </a:p>
          <a:p>
            <a:pPr algn="just"/>
            <a:r>
              <a:rPr lang="pt-PT" dirty="0" smtClean="0"/>
              <a:t>Pepall et al (2008), ch. </a:t>
            </a:r>
            <a:r>
              <a:rPr lang="pt-PT" smtClean="0"/>
              <a:t>16.</a:t>
            </a:r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A9797-3723-4828-808D-2F4F4B0FBB94}" type="slidenum">
              <a:rPr lang="pt-PT" smtClean="0"/>
              <a:t>17</a:t>
            </a:fld>
            <a:endParaRPr lang="pt-PT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Análise Económica das Fusões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t-PT" dirty="0" smtClean="0"/>
              <a:t>Nos anos 80 e 90 surgiram, então, tentativas de integrar as fusões nas teorias de oligopólio e estes desenvolvimentos teóricos vieram dar credibilidade à hipótese dos efeitos unilaterais das fusões.</a:t>
            </a:r>
          </a:p>
          <a:p>
            <a:pPr algn="just"/>
            <a:r>
              <a:rPr lang="pt-PT" dirty="0" smtClean="0"/>
              <a:t>Na generalidade dos modelos que têm sido propostos, a fusão é tratada como um acontecimento exógeno, tratando-se de avaliar o seu impacte sobre as empresas intervenientes e a sociedade em geral (análise do bem-estar).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A9797-3723-4828-808D-2F4F4B0FBB94}" type="slidenum">
              <a:rPr lang="pt-PT" smtClean="0"/>
              <a:t>2</a:t>
            </a:fld>
            <a:endParaRPr lang="pt-PT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Análise Económica das Fusões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t-PT" dirty="0" smtClean="0"/>
              <a:t>Mais recentemente, começaram a surgir os primeiros modelos em que a fusão é endogeneizada – trata-se, em geral, de jogos dinâmicos em que, antecipando os efeitos das fusões em que se podem envolver, as empresas decidem, no momento inicial do jogo, concretizar, ou não, a fusão.</a:t>
            </a:r>
          </a:p>
          <a:p>
            <a:pPr algn="just"/>
            <a:r>
              <a:rPr lang="pt-PT" dirty="0" smtClean="0"/>
              <a:t>Os modelos que analisam fusões exógenas, sob o pressuposto da homogeneidade do produto, assentam na maioria dos casos no modelo de Cournot.  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A9797-3723-4828-808D-2F4F4B0FBB94}" type="slidenum">
              <a:rPr lang="pt-PT" smtClean="0"/>
              <a:t>3</a:t>
            </a:fld>
            <a:endParaRPr lang="pt-PT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Análise Económica das Fusões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PT" dirty="0" smtClean="0"/>
              <a:t>Na sua forma mais simples, estes modelos não se distinguem dos modelos de conluio: a fusão é entendida, apenas, como uma outra forma (neste caso “legal”) de assegurar a coordenação entre o comportamento de empresas previamente independentes.</a:t>
            </a:r>
          </a:p>
          <a:p>
            <a:pPr algn="just"/>
            <a:r>
              <a:rPr lang="pt-PT" dirty="0" smtClean="0"/>
              <a:t>Aliás, no primeiro destes artigos, Salant, Switzer e Reynolds (1983) chamam colusão à ocorrência de uma fusão.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A9797-3723-4828-808D-2F4F4B0FBB94}" type="slidenum">
              <a:rPr lang="pt-PT" smtClean="0"/>
              <a:t>4</a:t>
            </a:fld>
            <a:endParaRPr lang="pt-PT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Análise Económica das Fusões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pt-PT" dirty="0" smtClean="0"/>
              <a:t>O modelo de Cournot (na sua forma mais simples) parece, no entanto, pouco apropriado para captar o fenómeno das F&amp;A.</a:t>
            </a:r>
          </a:p>
          <a:p>
            <a:pPr algn="just"/>
            <a:r>
              <a:rPr lang="pt-PT" dirty="0" smtClean="0"/>
              <a:t>Com efeito, sendo o produto homogéneo, sob os habituais pressupostos de que as empresas têm custos idênticos e não enfrentam restrições de capacidade, a empresa que resulta da fusão é indistinguível de cada uma das que lhe deram origem e dos seus concorrentes.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A9797-3723-4828-808D-2F4F4B0FBB94}" type="slidenum">
              <a:rPr lang="pt-PT" smtClean="0"/>
              <a:t>5</a:t>
            </a:fld>
            <a:endParaRPr lang="pt-PT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Análise Económica das Fusões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pt-PT" dirty="0" smtClean="0"/>
              <a:t>Neste contexto, o impacte de uma fusão resulta exclusivamente da alteração do número de concorrentes, todos iguais, que coexistem no mercado.</a:t>
            </a:r>
          </a:p>
          <a:p>
            <a:pPr algn="just"/>
            <a:r>
              <a:rPr lang="pt-PT" dirty="0" smtClean="0"/>
              <a:t>Deve-se notar que, neste modelo, a quantidade produzida por cada uma das empresas tem um impacte negativo no lucro dos seus concorrentes, já que, ao aumentar a produção global, faz descer o preço de mercado.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A9797-3723-4828-808D-2F4F4B0FBB94}" type="slidenum">
              <a:rPr lang="pt-PT" smtClean="0"/>
              <a:t>6</a:t>
            </a:fld>
            <a:endParaRPr lang="pt-PT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Análise Económica das Fusões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PT" dirty="0" smtClean="0"/>
              <a:t>Dito de outra forma, as funções melhor-resposta são negativamente inclinadas – cada empresa quererá produzir tanto mais quanto menos produzam os seus concorrentes (a quantidade é um substituto estratégico).</a:t>
            </a:r>
          </a:p>
          <a:p>
            <a:pPr algn="just"/>
            <a:r>
              <a:rPr lang="pt-PT" dirty="0" smtClean="0"/>
              <a:t>Daí que a empresa resultante da fusão produza, necessariamente, menos do que a soma das quantidades produzidas pelas empresas que lhe deram origem.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A9797-3723-4828-808D-2F4F4B0FBB94}" type="slidenum">
              <a:rPr lang="pt-PT" smtClean="0"/>
              <a:t>7</a:t>
            </a:fld>
            <a:endParaRPr lang="pt-PT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Análise Económica das Fusões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t-PT" dirty="0" smtClean="0"/>
              <a:t>A empresa resultante da fusão, ao internalizar o impacte negativo da quantidade produzida por cada uma das empresas que lhe deram origem, sobre o preço recebido pelas restantes, terá uma quantidade ótima inferior à que correspondia aquela soma.</a:t>
            </a:r>
          </a:p>
          <a:p>
            <a:pPr algn="just"/>
            <a:r>
              <a:rPr lang="pt-PT" dirty="0" smtClean="0"/>
              <a:t>Mas sendo as funções melhor-resposta negativamente inclinadas, os seus concorrentes irão responder a esta redução da produção com um aumento da quantidade que produzem.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A9797-3723-4828-808D-2F4F4B0FBB94}" type="slidenum">
              <a:rPr lang="pt-PT" smtClean="0"/>
              <a:t>8</a:t>
            </a:fld>
            <a:endParaRPr lang="pt-PT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Análise Económica das Fusões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PT" dirty="0" smtClean="0"/>
              <a:t>Isto impede que o preço suba tanto quanto antecipado pela empresa resultante da fusão.</a:t>
            </a:r>
          </a:p>
          <a:p>
            <a:pPr algn="just"/>
            <a:r>
              <a:rPr lang="pt-PT" dirty="0" smtClean="0"/>
              <a:t>É da conjugação da redução na quantidade produzida pela empresa resultante da fusão com uma subida do preço menor do que a por si antecipada que resulta que a fusão não seja, em muitos casos, rentável, um dos principais resultados do modelo de Salant, Switzer e Reynolds (1983).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A9797-3723-4828-808D-2F4F4B0FBB94}" type="slidenum">
              <a:rPr lang="pt-PT" smtClean="0"/>
              <a:t>9</a:t>
            </a:fld>
            <a:endParaRPr lang="pt-PT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499</TotalTime>
  <Words>1258</Words>
  <Application>Microsoft Office PowerPoint</Application>
  <PresentationFormat>On-screen Show (4:3)</PresentationFormat>
  <Paragraphs>68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Análise Económica das Fusões</vt:lpstr>
      <vt:lpstr>Análise Económica das Fusões</vt:lpstr>
      <vt:lpstr>Análise Económica das Fusões</vt:lpstr>
      <vt:lpstr>Análise Económica das Fusões</vt:lpstr>
      <vt:lpstr>Análise Económica das Fusões</vt:lpstr>
      <vt:lpstr>Análise Económica das Fusões</vt:lpstr>
      <vt:lpstr>Análise Económica das Fusões</vt:lpstr>
      <vt:lpstr>Análise Económica das Fusões</vt:lpstr>
      <vt:lpstr>Análise Económica das Fusões</vt:lpstr>
      <vt:lpstr>Análise Económica das Fusões</vt:lpstr>
      <vt:lpstr>Análise Económica das Fusões</vt:lpstr>
      <vt:lpstr>Análise Económica das Fusões</vt:lpstr>
      <vt:lpstr>Análise Económica das Fusões</vt:lpstr>
      <vt:lpstr>Análise Económica das Fusões</vt:lpstr>
      <vt:lpstr>Análise Económica das Fusões</vt:lpstr>
      <vt:lpstr>Análise Económica das Fusões</vt:lpstr>
      <vt:lpstr>Análise Económica das Fusões</vt:lpstr>
    </vt:vector>
  </TitlesOfParts>
  <Company>FEP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Análise Económica das Fusões</dc:title>
  <dc:creator>hmvs</dc:creator>
  <cp:lastModifiedBy>hmvs</cp:lastModifiedBy>
  <cp:revision>36</cp:revision>
  <dcterms:created xsi:type="dcterms:W3CDTF">2011-10-20T10:29:17Z</dcterms:created>
  <dcterms:modified xsi:type="dcterms:W3CDTF">2011-10-20T18:48:41Z</dcterms:modified>
</cp:coreProperties>
</file>