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6"/>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Lst>
  <p:sldSz cx="9144000" cy="6858000" type="screen4x3"/>
  <p:notesSz cx="6858000" cy="9144000"/>
  <p:defaultTextStyle>
    <a:defPPr>
      <a:defRPr lang="pt-P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0" d="100"/>
          <a:sy n="100" d="100"/>
        </p:scale>
        <p:origin x="-702" y="-8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pt-PT"/>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C5C94C8-CC2B-4937-9BF6-BEE47C6F3EF6}" type="datetimeFigureOut">
              <a:rPr lang="pt-PT" smtClean="0"/>
              <a:pPr/>
              <a:t>17-11-2011</a:t>
            </a:fld>
            <a:endParaRPr lang="pt-PT"/>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pt-PT"/>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t-PT"/>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pt-PT"/>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C49BC90-F2EC-43B3-88E1-62232DFA3A85}" type="slidenum">
              <a:rPr lang="pt-PT" smtClean="0"/>
              <a:pPr/>
              <a:t>‹#›</a:t>
            </a:fld>
            <a:endParaRPr lang="pt-PT"/>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pt-PT"/>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pt-PT"/>
          </a:p>
        </p:txBody>
      </p:sp>
      <p:sp>
        <p:nvSpPr>
          <p:cNvPr id="4" name="Date Placeholder 3"/>
          <p:cNvSpPr>
            <a:spLocks noGrp="1"/>
          </p:cNvSpPr>
          <p:nvPr>
            <p:ph type="dt" sz="half" idx="10"/>
          </p:nvPr>
        </p:nvSpPr>
        <p:spPr/>
        <p:txBody>
          <a:bodyPr/>
          <a:lstStyle/>
          <a:p>
            <a:fld id="{FF934A39-F73A-448C-9B1C-4FE433E75AA7}" type="datetime1">
              <a:rPr lang="pt-PT" smtClean="0"/>
              <a:pPr/>
              <a:t>17-11-2011</a:t>
            </a:fld>
            <a:endParaRPr lang="pt-PT"/>
          </a:p>
        </p:txBody>
      </p:sp>
      <p:sp>
        <p:nvSpPr>
          <p:cNvPr id="5" name="Footer Placeholder 4"/>
          <p:cNvSpPr>
            <a:spLocks noGrp="1"/>
          </p:cNvSpPr>
          <p:nvPr>
            <p:ph type="ftr" sz="quarter" idx="11"/>
          </p:nvPr>
        </p:nvSpPr>
        <p:spPr/>
        <p:txBody>
          <a:bodyPr/>
          <a:lstStyle/>
          <a:p>
            <a:endParaRPr lang="pt-PT"/>
          </a:p>
        </p:txBody>
      </p:sp>
      <p:sp>
        <p:nvSpPr>
          <p:cNvPr id="6" name="Slide Number Placeholder 5"/>
          <p:cNvSpPr>
            <a:spLocks noGrp="1"/>
          </p:cNvSpPr>
          <p:nvPr>
            <p:ph type="sldNum" sz="quarter" idx="12"/>
          </p:nvPr>
        </p:nvSpPr>
        <p:spPr/>
        <p:txBody>
          <a:bodyPr/>
          <a:lstStyle/>
          <a:p>
            <a:fld id="{930590C5-05FB-461D-A220-E3EC2364A7E0}" type="slidenum">
              <a:rPr lang="pt-PT" smtClean="0"/>
              <a:pPr/>
              <a:t>‹#›</a:t>
            </a:fld>
            <a:endParaRPr lang="pt-P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pt-PT"/>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t-PT"/>
          </a:p>
        </p:txBody>
      </p:sp>
      <p:sp>
        <p:nvSpPr>
          <p:cNvPr id="4" name="Date Placeholder 3"/>
          <p:cNvSpPr>
            <a:spLocks noGrp="1"/>
          </p:cNvSpPr>
          <p:nvPr>
            <p:ph type="dt" sz="half" idx="10"/>
          </p:nvPr>
        </p:nvSpPr>
        <p:spPr/>
        <p:txBody>
          <a:bodyPr/>
          <a:lstStyle/>
          <a:p>
            <a:fld id="{533884A5-96CF-43F6-AD2D-824D3B97D7A3}" type="datetime1">
              <a:rPr lang="pt-PT" smtClean="0"/>
              <a:pPr/>
              <a:t>17-11-2011</a:t>
            </a:fld>
            <a:endParaRPr lang="pt-PT"/>
          </a:p>
        </p:txBody>
      </p:sp>
      <p:sp>
        <p:nvSpPr>
          <p:cNvPr id="5" name="Footer Placeholder 4"/>
          <p:cNvSpPr>
            <a:spLocks noGrp="1"/>
          </p:cNvSpPr>
          <p:nvPr>
            <p:ph type="ftr" sz="quarter" idx="11"/>
          </p:nvPr>
        </p:nvSpPr>
        <p:spPr/>
        <p:txBody>
          <a:bodyPr/>
          <a:lstStyle/>
          <a:p>
            <a:endParaRPr lang="pt-PT"/>
          </a:p>
        </p:txBody>
      </p:sp>
      <p:sp>
        <p:nvSpPr>
          <p:cNvPr id="6" name="Slide Number Placeholder 5"/>
          <p:cNvSpPr>
            <a:spLocks noGrp="1"/>
          </p:cNvSpPr>
          <p:nvPr>
            <p:ph type="sldNum" sz="quarter" idx="12"/>
          </p:nvPr>
        </p:nvSpPr>
        <p:spPr/>
        <p:txBody>
          <a:bodyPr/>
          <a:lstStyle/>
          <a:p>
            <a:fld id="{930590C5-05FB-461D-A220-E3EC2364A7E0}" type="slidenum">
              <a:rPr lang="pt-PT" smtClean="0"/>
              <a:pPr/>
              <a:t>‹#›</a:t>
            </a:fld>
            <a:endParaRPr lang="pt-P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pt-PT"/>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t-PT"/>
          </a:p>
        </p:txBody>
      </p:sp>
      <p:sp>
        <p:nvSpPr>
          <p:cNvPr id="4" name="Date Placeholder 3"/>
          <p:cNvSpPr>
            <a:spLocks noGrp="1"/>
          </p:cNvSpPr>
          <p:nvPr>
            <p:ph type="dt" sz="half" idx="10"/>
          </p:nvPr>
        </p:nvSpPr>
        <p:spPr/>
        <p:txBody>
          <a:bodyPr/>
          <a:lstStyle/>
          <a:p>
            <a:fld id="{E9DD982E-0B9C-4FF9-9247-028C3F27B1B9}" type="datetime1">
              <a:rPr lang="pt-PT" smtClean="0"/>
              <a:pPr/>
              <a:t>17-11-2011</a:t>
            </a:fld>
            <a:endParaRPr lang="pt-PT"/>
          </a:p>
        </p:txBody>
      </p:sp>
      <p:sp>
        <p:nvSpPr>
          <p:cNvPr id="5" name="Footer Placeholder 4"/>
          <p:cNvSpPr>
            <a:spLocks noGrp="1"/>
          </p:cNvSpPr>
          <p:nvPr>
            <p:ph type="ftr" sz="quarter" idx="11"/>
          </p:nvPr>
        </p:nvSpPr>
        <p:spPr/>
        <p:txBody>
          <a:bodyPr/>
          <a:lstStyle/>
          <a:p>
            <a:endParaRPr lang="pt-PT"/>
          </a:p>
        </p:txBody>
      </p:sp>
      <p:sp>
        <p:nvSpPr>
          <p:cNvPr id="6" name="Slide Number Placeholder 5"/>
          <p:cNvSpPr>
            <a:spLocks noGrp="1"/>
          </p:cNvSpPr>
          <p:nvPr>
            <p:ph type="sldNum" sz="quarter" idx="12"/>
          </p:nvPr>
        </p:nvSpPr>
        <p:spPr/>
        <p:txBody>
          <a:bodyPr/>
          <a:lstStyle/>
          <a:p>
            <a:fld id="{930590C5-05FB-461D-A220-E3EC2364A7E0}" type="slidenum">
              <a:rPr lang="pt-PT" smtClean="0"/>
              <a:pPr/>
              <a:t>‹#›</a:t>
            </a:fld>
            <a:endParaRPr lang="pt-P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pt-PT"/>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t-PT"/>
          </a:p>
        </p:txBody>
      </p:sp>
      <p:sp>
        <p:nvSpPr>
          <p:cNvPr id="4" name="Date Placeholder 3"/>
          <p:cNvSpPr>
            <a:spLocks noGrp="1"/>
          </p:cNvSpPr>
          <p:nvPr>
            <p:ph type="dt" sz="half" idx="10"/>
          </p:nvPr>
        </p:nvSpPr>
        <p:spPr/>
        <p:txBody>
          <a:bodyPr/>
          <a:lstStyle/>
          <a:p>
            <a:fld id="{EEE456C0-F8A8-437D-9B78-B2FD95E542CD}" type="datetime1">
              <a:rPr lang="pt-PT" smtClean="0"/>
              <a:pPr/>
              <a:t>17-11-2011</a:t>
            </a:fld>
            <a:endParaRPr lang="pt-PT"/>
          </a:p>
        </p:txBody>
      </p:sp>
      <p:sp>
        <p:nvSpPr>
          <p:cNvPr id="5" name="Footer Placeholder 4"/>
          <p:cNvSpPr>
            <a:spLocks noGrp="1"/>
          </p:cNvSpPr>
          <p:nvPr>
            <p:ph type="ftr" sz="quarter" idx="11"/>
          </p:nvPr>
        </p:nvSpPr>
        <p:spPr/>
        <p:txBody>
          <a:bodyPr/>
          <a:lstStyle/>
          <a:p>
            <a:endParaRPr lang="pt-PT"/>
          </a:p>
        </p:txBody>
      </p:sp>
      <p:sp>
        <p:nvSpPr>
          <p:cNvPr id="6" name="Slide Number Placeholder 5"/>
          <p:cNvSpPr>
            <a:spLocks noGrp="1"/>
          </p:cNvSpPr>
          <p:nvPr>
            <p:ph type="sldNum" sz="quarter" idx="12"/>
          </p:nvPr>
        </p:nvSpPr>
        <p:spPr/>
        <p:txBody>
          <a:bodyPr/>
          <a:lstStyle/>
          <a:p>
            <a:fld id="{930590C5-05FB-461D-A220-E3EC2364A7E0}" type="slidenum">
              <a:rPr lang="pt-PT" smtClean="0"/>
              <a:pPr/>
              <a:t>‹#›</a:t>
            </a:fld>
            <a:endParaRPr lang="pt-P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pt-PT"/>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B24814E-F82B-47C5-B643-871C9ED2FA23}" type="datetime1">
              <a:rPr lang="pt-PT" smtClean="0"/>
              <a:pPr/>
              <a:t>17-11-2011</a:t>
            </a:fld>
            <a:endParaRPr lang="pt-PT"/>
          </a:p>
        </p:txBody>
      </p:sp>
      <p:sp>
        <p:nvSpPr>
          <p:cNvPr id="5" name="Footer Placeholder 4"/>
          <p:cNvSpPr>
            <a:spLocks noGrp="1"/>
          </p:cNvSpPr>
          <p:nvPr>
            <p:ph type="ftr" sz="quarter" idx="11"/>
          </p:nvPr>
        </p:nvSpPr>
        <p:spPr/>
        <p:txBody>
          <a:bodyPr/>
          <a:lstStyle/>
          <a:p>
            <a:endParaRPr lang="pt-PT"/>
          </a:p>
        </p:txBody>
      </p:sp>
      <p:sp>
        <p:nvSpPr>
          <p:cNvPr id="6" name="Slide Number Placeholder 5"/>
          <p:cNvSpPr>
            <a:spLocks noGrp="1"/>
          </p:cNvSpPr>
          <p:nvPr>
            <p:ph type="sldNum" sz="quarter" idx="12"/>
          </p:nvPr>
        </p:nvSpPr>
        <p:spPr/>
        <p:txBody>
          <a:bodyPr/>
          <a:lstStyle/>
          <a:p>
            <a:fld id="{930590C5-05FB-461D-A220-E3EC2364A7E0}" type="slidenum">
              <a:rPr lang="pt-PT" smtClean="0"/>
              <a:pPr/>
              <a:t>‹#›</a:t>
            </a:fld>
            <a:endParaRPr lang="pt-P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pt-PT"/>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t-PT"/>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t-PT"/>
          </a:p>
        </p:txBody>
      </p:sp>
      <p:sp>
        <p:nvSpPr>
          <p:cNvPr id="5" name="Date Placeholder 4"/>
          <p:cNvSpPr>
            <a:spLocks noGrp="1"/>
          </p:cNvSpPr>
          <p:nvPr>
            <p:ph type="dt" sz="half" idx="10"/>
          </p:nvPr>
        </p:nvSpPr>
        <p:spPr/>
        <p:txBody>
          <a:bodyPr/>
          <a:lstStyle/>
          <a:p>
            <a:fld id="{A34BA031-B420-4AB4-ABBA-7A48FB554B5F}" type="datetime1">
              <a:rPr lang="pt-PT" smtClean="0"/>
              <a:pPr/>
              <a:t>17-11-2011</a:t>
            </a:fld>
            <a:endParaRPr lang="pt-PT"/>
          </a:p>
        </p:txBody>
      </p:sp>
      <p:sp>
        <p:nvSpPr>
          <p:cNvPr id="6" name="Footer Placeholder 5"/>
          <p:cNvSpPr>
            <a:spLocks noGrp="1"/>
          </p:cNvSpPr>
          <p:nvPr>
            <p:ph type="ftr" sz="quarter" idx="11"/>
          </p:nvPr>
        </p:nvSpPr>
        <p:spPr/>
        <p:txBody>
          <a:bodyPr/>
          <a:lstStyle/>
          <a:p>
            <a:endParaRPr lang="pt-PT"/>
          </a:p>
        </p:txBody>
      </p:sp>
      <p:sp>
        <p:nvSpPr>
          <p:cNvPr id="7" name="Slide Number Placeholder 6"/>
          <p:cNvSpPr>
            <a:spLocks noGrp="1"/>
          </p:cNvSpPr>
          <p:nvPr>
            <p:ph type="sldNum" sz="quarter" idx="12"/>
          </p:nvPr>
        </p:nvSpPr>
        <p:spPr/>
        <p:txBody>
          <a:bodyPr/>
          <a:lstStyle/>
          <a:p>
            <a:fld id="{930590C5-05FB-461D-A220-E3EC2364A7E0}" type="slidenum">
              <a:rPr lang="pt-PT" smtClean="0"/>
              <a:pPr/>
              <a:t>‹#›</a:t>
            </a:fld>
            <a:endParaRPr lang="pt-P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pt-PT"/>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t-PT"/>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t-PT"/>
          </a:p>
        </p:txBody>
      </p:sp>
      <p:sp>
        <p:nvSpPr>
          <p:cNvPr id="7" name="Date Placeholder 6"/>
          <p:cNvSpPr>
            <a:spLocks noGrp="1"/>
          </p:cNvSpPr>
          <p:nvPr>
            <p:ph type="dt" sz="half" idx="10"/>
          </p:nvPr>
        </p:nvSpPr>
        <p:spPr/>
        <p:txBody>
          <a:bodyPr/>
          <a:lstStyle/>
          <a:p>
            <a:fld id="{2EA2AF51-08A3-43EE-9D1E-D1A26B8B56AB}" type="datetime1">
              <a:rPr lang="pt-PT" smtClean="0"/>
              <a:pPr/>
              <a:t>17-11-2011</a:t>
            </a:fld>
            <a:endParaRPr lang="pt-PT"/>
          </a:p>
        </p:txBody>
      </p:sp>
      <p:sp>
        <p:nvSpPr>
          <p:cNvPr id="8" name="Footer Placeholder 7"/>
          <p:cNvSpPr>
            <a:spLocks noGrp="1"/>
          </p:cNvSpPr>
          <p:nvPr>
            <p:ph type="ftr" sz="quarter" idx="11"/>
          </p:nvPr>
        </p:nvSpPr>
        <p:spPr/>
        <p:txBody>
          <a:bodyPr/>
          <a:lstStyle/>
          <a:p>
            <a:endParaRPr lang="pt-PT"/>
          </a:p>
        </p:txBody>
      </p:sp>
      <p:sp>
        <p:nvSpPr>
          <p:cNvPr id="9" name="Slide Number Placeholder 8"/>
          <p:cNvSpPr>
            <a:spLocks noGrp="1"/>
          </p:cNvSpPr>
          <p:nvPr>
            <p:ph type="sldNum" sz="quarter" idx="12"/>
          </p:nvPr>
        </p:nvSpPr>
        <p:spPr/>
        <p:txBody>
          <a:bodyPr/>
          <a:lstStyle/>
          <a:p>
            <a:fld id="{930590C5-05FB-461D-A220-E3EC2364A7E0}" type="slidenum">
              <a:rPr lang="pt-PT" smtClean="0"/>
              <a:pPr/>
              <a:t>‹#›</a:t>
            </a:fld>
            <a:endParaRPr lang="pt-P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pt-PT"/>
          </a:p>
        </p:txBody>
      </p:sp>
      <p:sp>
        <p:nvSpPr>
          <p:cNvPr id="3" name="Date Placeholder 2"/>
          <p:cNvSpPr>
            <a:spLocks noGrp="1"/>
          </p:cNvSpPr>
          <p:nvPr>
            <p:ph type="dt" sz="half" idx="10"/>
          </p:nvPr>
        </p:nvSpPr>
        <p:spPr/>
        <p:txBody>
          <a:bodyPr/>
          <a:lstStyle/>
          <a:p>
            <a:fld id="{599E5734-0CF3-499A-8253-01FB652802EC}" type="datetime1">
              <a:rPr lang="pt-PT" smtClean="0"/>
              <a:pPr/>
              <a:t>17-11-2011</a:t>
            </a:fld>
            <a:endParaRPr lang="pt-PT"/>
          </a:p>
        </p:txBody>
      </p:sp>
      <p:sp>
        <p:nvSpPr>
          <p:cNvPr id="4" name="Footer Placeholder 3"/>
          <p:cNvSpPr>
            <a:spLocks noGrp="1"/>
          </p:cNvSpPr>
          <p:nvPr>
            <p:ph type="ftr" sz="quarter" idx="11"/>
          </p:nvPr>
        </p:nvSpPr>
        <p:spPr/>
        <p:txBody>
          <a:bodyPr/>
          <a:lstStyle/>
          <a:p>
            <a:endParaRPr lang="pt-PT"/>
          </a:p>
        </p:txBody>
      </p:sp>
      <p:sp>
        <p:nvSpPr>
          <p:cNvPr id="5" name="Slide Number Placeholder 4"/>
          <p:cNvSpPr>
            <a:spLocks noGrp="1"/>
          </p:cNvSpPr>
          <p:nvPr>
            <p:ph type="sldNum" sz="quarter" idx="12"/>
          </p:nvPr>
        </p:nvSpPr>
        <p:spPr/>
        <p:txBody>
          <a:bodyPr/>
          <a:lstStyle/>
          <a:p>
            <a:fld id="{930590C5-05FB-461D-A220-E3EC2364A7E0}" type="slidenum">
              <a:rPr lang="pt-PT" smtClean="0"/>
              <a:pPr/>
              <a:t>‹#›</a:t>
            </a:fld>
            <a:endParaRPr lang="pt-P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3A926E9-6A95-48D9-816E-2F16CCE7087C}" type="datetime1">
              <a:rPr lang="pt-PT" smtClean="0"/>
              <a:pPr/>
              <a:t>17-11-2011</a:t>
            </a:fld>
            <a:endParaRPr lang="pt-PT"/>
          </a:p>
        </p:txBody>
      </p:sp>
      <p:sp>
        <p:nvSpPr>
          <p:cNvPr id="3" name="Footer Placeholder 2"/>
          <p:cNvSpPr>
            <a:spLocks noGrp="1"/>
          </p:cNvSpPr>
          <p:nvPr>
            <p:ph type="ftr" sz="quarter" idx="11"/>
          </p:nvPr>
        </p:nvSpPr>
        <p:spPr/>
        <p:txBody>
          <a:bodyPr/>
          <a:lstStyle/>
          <a:p>
            <a:endParaRPr lang="pt-PT"/>
          </a:p>
        </p:txBody>
      </p:sp>
      <p:sp>
        <p:nvSpPr>
          <p:cNvPr id="4" name="Slide Number Placeholder 3"/>
          <p:cNvSpPr>
            <a:spLocks noGrp="1"/>
          </p:cNvSpPr>
          <p:nvPr>
            <p:ph type="sldNum" sz="quarter" idx="12"/>
          </p:nvPr>
        </p:nvSpPr>
        <p:spPr/>
        <p:txBody>
          <a:bodyPr/>
          <a:lstStyle/>
          <a:p>
            <a:fld id="{930590C5-05FB-461D-A220-E3EC2364A7E0}" type="slidenum">
              <a:rPr lang="pt-PT" smtClean="0"/>
              <a:pPr/>
              <a:t>‹#›</a:t>
            </a:fld>
            <a:endParaRPr lang="pt-P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pt-PT"/>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t-PT"/>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3860498-14B4-4648-A85A-3C0EFE5BA07F}" type="datetime1">
              <a:rPr lang="pt-PT" smtClean="0"/>
              <a:pPr/>
              <a:t>17-11-2011</a:t>
            </a:fld>
            <a:endParaRPr lang="pt-PT"/>
          </a:p>
        </p:txBody>
      </p:sp>
      <p:sp>
        <p:nvSpPr>
          <p:cNvPr id="6" name="Footer Placeholder 5"/>
          <p:cNvSpPr>
            <a:spLocks noGrp="1"/>
          </p:cNvSpPr>
          <p:nvPr>
            <p:ph type="ftr" sz="quarter" idx="11"/>
          </p:nvPr>
        </p:nvSpPr>
        <p:spPr/>
        <p:txBody>
          <a:bodyPr/>
          <a:lstStyle/>
          <a:p>
            <a:endParaRPr lang="pt-PT"/>
          </a:p>
        </p:txBody>
      </p:sp>
      <p:sp>
        <p:nvSpPr>
          <p:cNvPr id="7" name="Slide Number Placeholder 6"/>
          <p:cNvSpPr>
            <a:spLocks noGrp="1"/>
          </p:cNvSpPr>
          <p:nvPr>
            <p:ph type="sldNum" sz="quarter" idx="12"/>
          </p:nvPr>
        </p:nvSpPr>
        <p:spPr/>
        <p:txBody>
          <a:bodyPr/>
          <a:lstStyle/>
          <a:p>
            <a:fld id="{930590C5-05FB-461D-A220-E3EC2364A7E0}" type="slidenum">
              <a:rPr lang="pt-PT" smtClean="0"/>
              <a:pPr/>
              <a:t>‹#›</a:t>
            </a:fld>
            <a:endParaRPr lang="pt-P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pt-PT"/>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t-PT"/>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F06D61F-5B9A-487E-91FC-BCCB6AA451EB}" type="datetime1">
              <a:rPr lang="pt-PT" smtClean="0"/>
              <a:pPr/>
              <a:t>17-11-2011</a:t>
            </a:fld>
            <a:endParaRPr lang="pt-PT"/>
          </a:p>
        </p:txBody>
      </p:sp>
      <p:sp>
        <p:nvSpPr>
          <p:cNvPr id="6" name="Footer Placeholder 5"/>
          <p:cNvSpPr>
            <a:spLocks noGrp="1"/>
          </p:cNvSpPr>
          <p:nvPr>
            <p:ph type="ftr" sz="quarter" idx="11"/>
          </p:nvPr>
        </p:nvSpPr>
        <p:spPr/>
        <p:txBody>
          <a:bodyPr/>
          <a:lstStyle/>
          <a:p>
            <a:endParaRPr lang="pt-PT"/>
          </a:p>
        </p:txBody>
      </p:sp>
      <p:sp>
        <p:nvSpPr>
          <p:cNvPr id="7" name="Slide Number Placeholder 6"/>
          <p:cNvSpPr>
            <a:spLocks noGrp="1"/>
          </p:cNvSpPr>
          <p:nvPr>
            <p:ph type="sldNum" sz="quarter" idx="12"/>
          </p:nvPr>
        </p:nvSpPr>
        <p:spPr/>
        <p:txBody>
          <a:bodyPr/>
          <a:lstStyle/>
          <a:p>
            <a:fld id="{930590C5-05FB-461D-A220-E3EC2364A7E0}" type="slidenum">
              <a:rPr lang="pt-PT" smtClean="0"/>
              <a:pPr/>
              <a:t>‹#›</a:t>
            </a:fld>
            <a:endParaRPr lang="pt-P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pt-PT"/>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t-PT"/>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9B79EEC-59B3-490E-B9C2-71FFF0909CB9}" type="datetime1">
              <a:rPr lang="pt-PT" smtClean="0"/>
              <a:pPr/>
              <a:t>17-11-2011</a:t>
            </a:fld>
            <a:endParaRPr lang="pt-PT"/>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t-PT"/>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30590C5-05FB-461D-A220-E3EC2364A7E0}" type="slidenum">
              <a:rPr lang="pt-PT" smtClean="0"/>
              <a:pPr/>
              <a:t>‹#›</a:t>
            </a:fld>
            <a:endParaRPr lang="pt-PT"/>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pt-P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pt-PT" dirty="0" smtClean="0"/>
              <a:t>Conceitos de Governo da Empresa</a:t>
            </a:r>
            <a:endParaRPr lang="pt-PT" dirty="0"/>
          </a:p>
        </p:txBody>
      </p:sp>
      <p:sp>
        <p:nvSpPr>
          <p:cNvPr id="5" name="Content Placeholder 4"/>
          <p:cNvSpPr>
            <a:spLocks noGrp="1"/>
          </p:cNvSpPr>
          <p:nvPr>
            <p:ph idx="1"/>
          </p:nvPr>
        </p:nvSpPr>
        <p:spPr/>
        <p:txBody>
          <a:bodyPr>
            <a:normAutofit fontScale="92500" lnSpcReduction="20000"/>
          </a:bodyPr>
          <a:lstStyle/>
          <a:p>
            <a:pPr algn="just"/>
            <a:r>
              <a:rPr lang="pt-PT" dirty="0" smtClean="0"/>
              <a:t>Uma síntese dos diferentes conceitos de governabilidade empresarial poderia ser a de que se trata de um processo pelo qual os investidores procuram minimizar os custos de transação (Coase, 1937) e os custos de agência (Jensen e Meckling, 1976) associados ao negócio da empresa.</a:t>
            </a:r>
          </a:p>
          <a:p>
            <a:pPr algn="just"/>
            <a:r>
              <a:rPr lang="pt-PT" dirty="0" smtClean="0"/>
              <a:t>Esta síntese tem implícita a abordagem contratualista da empresa. Considera a empresa como um sistema de contratos específicos entre agentes económicos individuais.</a:t>
            </a:r>
            <a:endParaRPr lang="pt-PT" dirty="0"/>
          </a:p>
        </p:txBody>
      </p:sp>
      <p:sp>
        <p:nvSpPr>
          <p:cNvPr id="6" name="Slide Number Placeholder 5"/>
          <p:cNvSpPr>
            <a:spLocks noGrp="1"/>
          </p:cNvSpPr>
          <p:nvPr>
            <p:ph type="sldNum" sz="quarter" idx="12"/>
          </p:nvPr>
        </p:nvSpPr>
        <p:spPr/>
        <p:txBody>
          <a:bodyPr/>
          <a:lstStyle/>
          <a:p>
            <a:fld id="{930590C5-05FB-461D-A220-E3EC2364A7E0}" type="slidenum">
              <a:rPr lang="pt-PT" smtClean="0"/>
              <a:pPr/>
              <a:t>1</a:t>
            </a:fld>
            <a:endParaRPr lang="pt-PT"/>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pt-PT" dirty="0" smtClean="0"/>
              <a:t>Abordagem Contratualista da Empresa</a:t>
            </a:r>
            <a:endParaRPr lang="pt-PT" dirty="0"/>
          </a:p>
        </p:txBody>
      </p:sp>
      <p:sp>
        <p:nvSpPr>
          <p:cNvPr id="3" name="Content Placeholder 2"/>
          <p:cNvSpPr>
            <a:spLocks noGrp="1"/>
          </p:cNvSpPr>
          <p:nvPr>
            <p:ph idx="1"/>
          </p:nvPr>
        </p:nvSpPr>
        <p:spPr/>
        <p:txBody>
          <a:bodyPr>
            <a:normAutofit fontScale="92500" lnSpcReduction="10000"/>
          </a:bodyPr>
          <a:lstStyle/>
          <a:p>
            <a:pPr algn="just"/>
            <a:r>
              <a:rPr lang="pt-PT" dirty="0" smtClean="0"/>
              <a:t>A teoria dos direitos de propriedade procura mostrar como a repartição destes direitos influencia o comportamento dos agentes.</a:t>
            </a:r>
          </a:p>
          <a:p>
            <a:pPr algn="just"/>
            <a:r>
              <a:rPr lang="pt-PT" dirty="0" smtClean="0"/>
              <a:t>Mais precisamente, numa economia de mercado, é a repartição dos direitos de propriedade mais eficiente que se impõe.</a:t>
            </a:r>
          </a:p>
          <a:p>
            <a:pPr algn="just"/>
            <a:r>
              <a:rPr lang="pt-PT" dirty="0" smtClean="0"/>
              <a:t>Nesta ótica, as características destes direitos (alienáveis e separáveis) permitem a organização da produção nas empresas capitalistas (Alchian e Demsetz, 1972).</a:t>
            </a:r>
            <a:endParaRPr lang="pt-PT" dirty="0"/>
          </a:p>
        </p:txBody>
      </p:sp>
      <p:sp>
        <p:nvSpPr>
          <p:cNvPr id="4" name="Slide Number Placeholder 3"/>
          <p:cNvSpPr>
            <a:spLocks noGrp="1"/>
          </p:cNvSpPr>
          <p:nvPr>
            <p:ph type="sldNum" sz="quarter" idx="12"/>
          </p:nvPr>
        </p:nvSpPr>
        <p:spPr/>
        <p:txBody>
          <a:bodyPr/>
          <a:lstStyle/>
          <a:p>
            <a:fld id="{930590C5-05FB-461D-A220-E3EC2364A7E0}" type="slidenum">
              <a:rPr lang="pt-PT" smtClean="0"/>
              <a:pPr/>
              <a:t>10</a:t>
            </a:fld>
            <a:endParaRPr lang="pt-PT"/>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pt-PT" dirty="0" smtClean="0"/>
              <a:t>Abordagem Contratualista da Empresa</a:t>
            </a:r>
            <a:endParaRPr lang="pt-PT" dirty="0"/>
          </a:p>
        </p:txBody>
      </p:sp>
      <p:sp>
        <p:nvSpPr>
          <p:cNvPr id="3" name="Content Placeholder 2"/>
          <p:cNvSpPr>
            <a:spLocks noGrp="1"/>
          </p:cNvSpPr>
          <p:nvPr>
            <p:ph idx="1"/>
          </p:nvPr>
        </p:nvSpPr>
        <p:spPr/>
        <p:txBody>
          <a:bodyPr>
            <a:normAutofit fontScale="85000" lnSpcReduction="10000"/>
          </a:bodyPr>
          <a:lstStyle/>
          <a:p>
            <a:pPr algn="just"/>
            <a:r>
              <a:rPr lang="pt-PT" dirty="0" smtClean="0"/>
              <a:t>A teoria da agência completa e prolonga esta análise, ao mostrar que a relação entre o principal (acionistas) e o agente (o gestor) é marcada por uma assimetria de informação quanto à verdadeira situação da empresa.</a:t>
            </a:r>
          </a:p>
          <a:p>
            <a:pPr algn="just"/>
            <a:r>
              <a:rPr lang="pt-PT" dirty="0" smtClean="0"/>
              <a:t>A empresa eficiente é então aquela que consegue minimizar os custos de agência (de vigilância, os incentivos) e, portanto, que limita os riscos de oportunismo do comportamento dos agentes.</a:t>
            </a:r>
          </a:p>
          <a:p>
            <a:pPr algn="just"/>
            <a:r>
              <a:rPr lang="pt-PT" dirty="0" smtClean="0"/>
              <a:t>Esta teoria explica igualmente as estratégias da empresa pela perspetiva do detentor do poder efetivo: o principal ou o agente.</a:t>
            </a:r>
            <a:endParaRPr lang="pt-PT" dirty="0"/>
          </a:p>
        </p:txBody>
      </p:sp>
      <p:sp>
        <p:nvSpPr>
          <p:cNvPr id="4" name="Slide Number Placeholder 3"/>
          <p:cNvSpPr>
            <a:spLocks noGrp="1"/>
          </p:cNvSpPr>
          <p:nvPr>
            <p:ph type="sldNum" sz="quarter" idx="12"/>
          </p:nvPr>
        </p:nvSpPr>
        <p:spPr/>
        <p:txBody>
          <a:bodyPr/>
          <a:lstStyle/>
          <a:p>
            <a:fld id="{930590C5-05FB-461D-A220-E3EC2364A7E0}" type="slidenum">
              <a:rPr lang="pt-PT" smtClean="0"/>
              <a:pPr/>
              <a:t>11</a:t>
            </a:fld>
            <a:endParaRPr lang="pt-PT"/>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PT" dirty="0" smtClean="0"/>
              <a:t>Governabilidade Empresarial</a:t>
            </a:r>
            <a:endParaRPr lang="pt-PT" dirty="0"/>
          </a:p>
        </p:txBody>
      </p:sp>
      <p:sp>
        <p:nvSpPr>
          <p:cNvPr id="3" name="Content Placeholder 2"/>
          <p:cNvSpPr>
            <a:spLocks noGrp="1"/>
          </p:cNvSpPr>
          <p:nvPr>
            <p:ph idx="1"/>
          </p:nvPr>
        </p:nvSpPr>
        <p:spPr/>
        <p:txBody>
          <a:bodyPr>
            <a:normAutofit fontScale="77500" lnSpcReduction="20000"/>
          </a:bodyPr>
          <a:lstStyle/>
          <a:p>
            <a:pPr algn="just"/>
            <a:r>
              <a:rPr lang="pt-PT" dirty="0" smtClean="0"/>
              <a:t>Para se compreender a importância da governabilidade empresarial é preciso entender o seu impacte sobre as empresas.</a:t>
            </a:r>
          </a:p>
          <a:p>
            <a:pPr algn="just"/>
            <a:r>
              <a:rPr lang="pt-PT" dirty="0" smtClean="0"/>
              <a:t>Uma boa governabilidade empresarial é um conjunto de instituições que conduzem à criação de riqueza, ao crescimento e à utilização eficiente dos recursos.</a:t>
            </a:r>
          </a:p>
          <a:p>
            <a:pPr algn="just"/>
            <a:r>
              <a:rPr lang="pt-PT" dirty="0" smtClean="0"/>
              <a:t>A ideia subjacente é a de que, num setor económico, algumas empresas se diferenciam de outras através de boas práticas de governabilidade empresarial.</a:t>
            </a:r>
          </a:p>
          <a:p>
            <a:pPr algn="just"/>
            <a:r>
              <a:rPr lang="pt-PT" dirty="0" smtClean="0"/>
              <a:t>Estas empresas tornam-se mais atraentes para nelas se investir, “ceteris paribus”, aumentando o número de investidores interessados em afetar recursos a essas organizações.</a:t>
            </a:r>
            <a:endParaRPr lang="pt-PT" dirty="0"/>
          </a:p>
        </p:txBody>
      </p:sp>
      <p:sp>
        <p:nvSpPr>
          <p:cNvPr id="4" name="Slide Number Placeholder 3"/>
          <p:cNvSpPr>
            <a:spLocks noGrp="1"/>
          </p:cNvSpPr>
          <p:nvPr>
            <p:ph type="sldNum" sz="quarter" idx="12"/>
          </p:nvPr>
        </p:nvSpPr>
        <p:spPr/>
        <p:txBody>
          <a:bodyPr/>
          <a:lstStyle/>
          <a:p>
            <a:fld id="{930590C5-05FB-461D-A220-E3EC2364A7E0}" type="slidenum">
              <a:rPr lang="pt-PT" smtClean="0"/>
              <a:pPr/>
              <a:t>12</a:t>
            </a:fld>
            <a:endParaRPr lang="pt-PT"/>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PT" dirty="0" smtClean="0"/>
              <a:t>Governabilidade Empresarial</a:t>
            </a:r>
            <a:endParaRPr lang="pt-PT" dirty="0"/>
          </a:p>
        </p:txBody>
      </p:sp>
      <p:sp>
        <p:nvSpPr>
          <p:cNvPr id="3" name="Content Placeholder 2"/>
          <p:cNvSpPr>
            <a:spLocks noGrp="1"/>
          </p:cNvSpPr>
          <p:nvPr>
            <p:ph idx="1"/>
          </p:nvPr>
        </p:nvSpPr>
        <p:spPr/>
        <p:txBody>
          <a:bodyPr>
            <a:normAutofit fontScale="85000" lnSpcReduction="20000"/>
          </a:bodyPr>
          <a:lstStyle/>
          <a:p>
            <a:pPr algn="just"/>
            <a:r>
              <a:rPr lang="pt-PT" dirty="0" smtClean="0"/>
              <a:t>Como consequência da maior oferta de recursos, que decorre do aumento da procura de títulos dessas empresas, haverá uma diminuição do custo do capital utilizado. Logo haverá um incremento no valor de mercado das empresas.</a:t>
            </a:r>
          </a:p>
          <a:p>
            <a:pPr algn="just"/>
            <a:r>
              <a:rPr lang="pt-PT" dirty="0" smtClean="0"/>
              <a:t>Além deste aumento de valor, a redução do custo de capital diminui o risco idiossincrático da empresa, possibilitando o empreendimento de novos projetos e o aumento de rendibilidade dos projetos existentes.</a:t>
            </a:r>
          </a:p>
          <a:p>
            <a:pPr algn="just"/>
            <a:r>
              <a:rPr lang="pt-PT" dirty="0" smtClean="0"/>
              <a:t>Como consequência da diminuição do risco da empresa aumenta a sua competitividade no mercado de bens e serviços.</a:t>
            </a:r>
            <a:endParaRPr lang="pt-PT" dirty="0"/>
          </a:p>
        </p:txBody>
      </p:sp>
      <p:sp>
        <p:nvSpPr>
          <p:cNvPr id="4" name="Slide Number Placeholder 3"/>
          <p:cNvSpPr>
            <a:spLocks noGrp="1"/>
          </p:cNvSpPr>
          <p:nvPr>
            <p:ph type="sldNum" sz="quarter" idx="12"/>
          </p:nvPr>
        </p:nvSpPr>
        <p:spPr/>
        <p:txBody>
          <a:bodyPr/>
          <a:lstStyle/>
          <a:p>
            <a:fld id="{930590C5-05FB-461D-A220-E3EC2364A7E0}" type="slidenum">
              <a:rPr lang="pt-PT" smtClean="0"/>
              <a:pPr/>
              <a:t>13</a:t>
            </a:fld>
            <a:endParaRPr lang="pt-PT"/>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PT" dirty="0" smtClean="0"/>
              <a:t>Governabilidade Empresarial</a:t>
            </a:r>
            <a:endParaRPr lang="pt-PT" dirty="0"/>
          </a:p>
        </p:txBody>
      </p:sp>
      <p:sp>
        <p:nvSpPr>
          <p:cNvPr id="3" name="Content Placeholder 2"/>
          <p:cNvSpPr>
            <a:spLocks noGrp="1"/>
          </p:cNvSpPr>
          <p:nvPr>
            <p:ph idx="1"/>
          </p:nvPr>
        </p:nvSpPr>
        <p:spPr/>
        <p:txBody>
          <a:bodyPr>
            <a:normAutofit fontScale="92500" lnSpcReduction="20000"/>
          </a:bodyPr>
          <a:lstStyle/>
          <a:p>
            <a:pPr algn="just"/>
            <a:r>
              <a:rPr lang="pt-PT" dirty="0" smtClean="0"/>
              <a:t>Em termos teóricos, a governabilidade empresarial situa-se entre dois extremos – a soberania dos acionistas (perspetiva financeira) e os interesses das partes interessadas (“stakeholders”) (perspetiva pluralista).</a:t>
            </a:r>
          </a:p>
          <a:p>
            <a:pPr algn="just"/>
            <a:r>
              <a:rPr lang="pt-PT" dirty="0" smtClean="0"/>
              <a:t>Estas duas abordagens particulares da governabilidade empresarial consagram as diferenças relativas à finalidade e ao conteúdo do enquadramento jurídico-legal dos países anglo-saxónicos e dos países da Europa continental, respetivamente. </a:t>
            </a:r>
            <a:endParaRPr lang="pt-PT" dirty="0"/>
          </a:p>
        </p:txBody>
      </p:sp>
      <p:sp>
        <p:nvSpPr>
          <p:cNvPr id="4" name="Slide Number Placeholder 3"/>
          <p:cNvSpPr>
            <a:spLocks noGrp="1"/>
          </p:cNvSpPr>
          <p:nvPr>
            <p:ph type="sldNum" sz="quarter" idx="12"/>
          </p:nvPr>
        </p:nvSpPr>
        <p:spPr/>
        <p:txBody>
          <a:bodyPr/>
          <a:lstStyle/>
          <a:p>
            <a:fld id="{930590C5-05FB-461D-A220-E3EC2364A7E0}" type="slidenum">
              <a:rPr lang="pt-PT" smtClean="0"/>
              <a:pPr/>
              <a:t>14</a:t>
            </a:fld>
            <a:endParaRPr lang="pt-PT"/>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PT" dirty="0" smtClean="0"/>
              <a:t>Governabilidade Empresarial</a:t>
            </a:r>
            <a:endParaRPr lang="pt-PT" dirty="0"/>
          </a:p>
        </p:txBody>
      </p:sp>
      <p:sp>
        <p:nvSpPr>
          <p:cNvPr id="3" name="Content Placeholder 2"/>
          <p:cNvSpPr>
            <a:spLocks noGrp="1"/>
          </p:cNvSpPr>
          <p:nvPr>
            <p:ph idx="1"/>
          </p:nvPr>
        </p:nvSpPr>
        <p:spPr/>
        <p:txBody>
          <a:bodyPr>
            <a:normAutofit fontScale="85000" lnSpcReduction="10000"/>
          </a:bodyPr>
          <a:lstStyle/>
          <a:p>
            <a:pPr algn="just"/>
            <a:r>
              <a:rPr lang="pt-PT" dirty="0" smtClean="0"/>
              <a:t>A perspetiva financeira, elaborada num quadro teórico onde os acionistas das sociedades anónimas estão dispersos, considera que estas devem ser governadas segundo o primado da maximização do valor para os acionistas.</a:t>
            </a:r>
          </a:p>
          <a:p>
            <a:pPr algn="just"/>
            <a:r>
              <a:rPr lang="pt-PT" dirty="0" smtClean="0"/>
              <a:t>Na medida em que o gestor tenta, incessantemente, influenciar a estrutura de capital, para aumentar o seu poder discricionário, os mecanismos de controlo da governabilidade empresarial devem assegurar que a função principal dos gestores é a maximização da riqueza </a:t>
            </a:r>
            <a:r>
              <a:rPr lang="pt-PT" smtClean="0"/>
              <a:t>dos acionistas.</a:t>
            </a:r>
            <a:endParaRPr lang="pt-PT"/>
          </a:p>
        </p:txBody>
      </p:sp>
      <p:sp>
        <p:nvSpPr>
          <p:cNvPr id="4" name="Slide Number Placeholder 3"/>
          <p:cNvSpPr>
            <a:spLocks noGrp="1"/>
          </p:cNvSpPr>
          <p:nvPr>
            <p:ph type="sldNum" sz="quarter" idx="12"/>
          </p:nvPr>
        </p:nvSpPr>
        <p:spPr/>
        <p:txBody>
          <a:bodyPr/>
          <a:lstStyle/>
          <a:p>
            <a:fld id="{930590C5-05FB-461D-A220-E3EC2364A7E0}" type="slidenum">
              <a:rPr lang="pt-PT" smtClean="0"/>
              <a:pPr/>
              <a:t>15</a:t>
            </a:fld>
            <a:endParaRPr lang="pt-PT"/>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PT" dirty="0" smtClean="0"/>
              <a:t>Governabilidade Empresarial</a:t>
            </a:r>
            <a:endParaRPr lang="pt-PT" dirty="0"/>
          </a:p>
        </p:txBody>
      </p:sp>
      <p:sp>
        <p:nvSpPr>
          <p:cNvPr id="3" name="Content Placeholder 2"/>
          <p:cNvSpPr>
            <a:spLocks noGrp="1"/>
          </p:cNvSpPr>
          <p:nvPr>
            <p:ph idx="1"/>
          </p:nvPr>
        </p:nvSpPr>
        <p:spPr/>
        <p:txBody>
          <a:bodyPr>
            <a:normAutofit fontScale="77500" lnSpcReduction="20000"/>
          </a:bodyPr>
          <a:lstStyle/>
          <a:p>
            <a:pPr algn="just"/>
            <a:r>
              <a:rPr lang="pt-PT" dirty="0" smtClean="0"/>
              <a:t>A abordagem alternativa de governo das sociedades, difundida nos países da Europa continental, onde a estrutura acionista das sociedades está mais concentrada, alarga as relações a outros atores organizacionais – empregados, clientes, fornecedores, credores e Sociedade em geral – e não apenas aos gestores e acionistas.</a:t>
            </a:r>
          </a:p>
          <a:p>
            <a:pPr algn="just"/>
            <a:r>
              <a:rPr lang="pt-PT" dirty="0" smtClean="0"/>
              <a:t>Logo, o conflito de interesses pertinente é, doravante, aquele que opõe os acionistas maioritários e os outros constituintes organizacionais.</a:t>
            </a:r>
          </a:p>
          <a:p>
            <a:pPr algn="just"/>
            <a:r>
              <a:rPr lang="pt-PT" dirty="0" smtClean="0"/>
              <a:t>Em ambas as perspetivas, o controlo da gestão dos ativos da sociedade (controlo interno) incumbe a um Conselho de Administração relativamente independente dos acionistas.</a:t>
            </a:r>
            <a:endParaRPr lang="pt-PT" dirty="0"/>
          </a:p>
        </p:txBody>
      </p:sp>
      <p:sp>
        <p:nvSpPr>
          <p:cNvPr id="4" name="Slide Number Placeholder 3"/>
          <p:cNvSpPr>
            <a:spLocks noGrp="1"/>
          </p:cNvSpPr>
          <p:nvPr>
            <p:ph type="sldNum" sz="quarter" idx="12"/>
          </p:nvPr>
        </p:nvSpPr>
        <p:spPr/>
        <p:txBody>
          <a:bodyPr/>
          <a:lstStyle/>
          <a:p>
            <a:fld id="{930590C5-05FB-461D-A220-E3EC2364A7E0}" type="slidenum">
              <a:rPr lang="pt-PT" smtClean="0"/>
              <a:pPr/>
              <a:t>16</a:t>
            </a:fld>
            <a:endParaRPr lang="pt-PT"/>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PT" dirty="0" smtClean="0"/>
              <a:t>Governabilidade Empresarial</a:t>
            </a:r>
            <a:endParaRPr lang="pt-PT" dirty="0"/>
          </a:p>
        </p:txBody>
      </p:sp>
      <p:sp>
        <p:nvSpPr>
          <p:cNvPr id="3" name="Content Placeholder 2"/>
          <p:cNvSpPr>
            <a:spLocks noGrp="1"/>
          </p:cNvSpPr>
          <p:nvPr>
            <p:ph idx="1"/>
          </p:nvPr>
        </p:nvSpPr>
        <p:spPr/>
        <p:txBody>
          <a:bodyPr/>
          <a:lstStyle/>
          <a:p>
            <a:pPr algn="just"/>
            <a:r>
              <a:rPr lang="pt-PT" dirty="0" smtClean="0"/>
              <a:t>Com base na perspetiva contratualista da empresa, podemos elaborar um possível modelo de análise do governo das sociedades.</a:t>
            </a:r>
          </a:p>
          <a:p>
            <a:pPr algn="just"/>
            <a:r>
              <a:rPr lang="pt-PT" dirty="0" smtClean="0"/>
              <a:t>Num tal modelo, poderiam ser selecionadas as variáveis: estrutura da propriedade, estrutura de capital, conselho de administração, projetos e criação de valor (e as respetivas dimensões).</a:t>
            </a:r>
            <a:endParaRPr lang="pt-PT" dirty="0"/>
          </a:p>
        </p:txBody>
      </p:sp>
      <p:sp>
        <p:nvSpPr>
          <p:cNvPr id="4" name="Slide Number Placeholder 3"/>
          <p:cNvSpPr>
            <a:spLocks noGrp="1"/>
          </p:cNvSpPr>
          <p:nvPr>
            <p:ph type="sldNum" sz="quarter" idx="12"/>
          </p:nvPr>
        </p:nvSpPr>
        <p:spPr/>
        <p:txBody>
          <a:bodyPr/>
          <a:lstStyle/>
          <a:p>
            <a:fld id="{930590C5-05FB-461D-A220-E3EC2364A7E0}" type="slidenum">
              <a:rPr lang="pt-PT" smtClean="0"/>
              <a:pPr/>
              <a:t>17</a:t>
            </a:fld>
            <a:endParaRPr lang="pt-PT"/>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PT" dirty="0" smtClean="0"/>
              <a:t>Governabilidade Empresarial</a:t>
            </a:r>
            <a:endParaRPr lang="pt-PT" dirty="0"/>
          </a:p>
        </p:txBody>
      </p:sp>
      <p:sp>
        <p:nvSpPr>
          <p:cNvPr id="3" name="Content Placeholder 2"/>
          <p:cNvSpPr>
            <a:spLocks noGrp="1"/>
          </p:cNvSpPr>
          <p:nvPr>
            <p:ph idx="1"/>
          </p:nvPr>
        </p:nvSpPr>
        <p:spPr/>
        <p:txBody>
          <a:bodyPr>
            <a:normAutofit fontScale="85000" lnSpcReduction="20000"/>
          </a:bodyPr>
          <a:lstStyle/>
          <a:p>
            <a:pPr algn="just"/>
            <a:r>
              <a:rPr lang="pt-PT" dirty="0" smtClean="0"/>
              <a:t>Estas variáveis sugerem um modelo de análise do governo das empresas que especifique as relações entre elas e o processo de criação de valor.</a:t>
            </a:r>
          </a:p>
          <a:p>
            <a:pPr algn="just"/>
            <a:r>
              <a:rPr lang="pt-PT" dirty="0" smtClean="0"/>
              <a:t>O modelo deve também reconhecer explicitamente a natureza contingencial das relações entre essas variáveis e a natureza multidimensional do processo de criação de valor.</a:t>
            </a:r>
          </a:p>
          <a:p>
            <a:pPr algn="just"/>
            <a:r>
              <a:rPr lang="pt-PT" dirty="0" smtClean="0"/>
              <a:t>Essas relações dependem muito do contexto interno e externo identificados, e em simultâneo com as contingências internas e externas determinam o conjunto das variáveis que afetam o processo da criação de valor.</a:t>
            </a:r>
            <a:endParaRPr lang="pt-PT" dirty="0"/>
          </a:p>
        </p:txBody>
      </p:sp>
      <p:sp>
        <p:nvSpPr>
          <p:cNvPr id="4" name="Slide Number Placeholder 3"/>
          <p:cNvSpPr>
            <a:spLocks noGrp="1"/>
          </p:cNvSpPr>
          <p:nvPr>
            <p:ph type="sldNum" sz="quarter" idx="12"/>
          </p:nvPr>
        </p:nvSpPr>
        <p:spPr/>
        <p:txBody>
          <a:bodyPr/>
          <a:lstStyle/>
          <a:p>
            <a:fld id="{930590C5-05FB-461D-A220-E3EC2364A7E0}" type="slidenum">
              <a:rPr lang="pt-PT" smtClean="0"/>
              <a:pPr/>
              <a:t>18</a:t>
            </a:fld>
            <a:endParaRPr lang="pt-PT"/>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PT" dirty="0" smtClean="0"/>
              <a:t>Governabilidade Empresarial</a:t>
            </a:r>
            <a:endParaRPr lang="pt-PT" dirty="0"/>
          </a:p>
        </p:txBody>
      </p:sp>
      <p:sp>
        <p:nvSpPr>
          <p:cNvPr id="3" name="Content Placeholder 2"/>
          <p:cNvSpPr>
            <a:spLocks noGrp="1"/>
          </p:cNvSpPr>
          <p:nvPr>
            <p:ph idx="1"/>
          </p:nvPr>
        </p:nvSpPr>
        <p:spPr/>
        <p:txBody>
          <a:bodyPr/>
          <a:lstStyle/>
          <a:p>
            <a:pPr algn="just"/>
            <a:r>
              <a:rPr lang="pt-PT" dirty="0" smtClean="0"/>
              <a:t>As relações entre as variáveis, mais precisamente as influências recíprocas, preconizam uma abordagem que se pretende integradora (por oposição a uma abordagem sequencial como a cadeia de valor, Porter, 1985, por exemplo).</a:t>
            </a:r>
          </a:p>
          <a:p>
            <a:pPr algn="just"/>
            <a:r>
              <a:rPr lang="pt-PT" dirty="0" smtClean="0"/>
              <a:t>São contempladas as seguintes relações entre as variáveis:</a:t>
            </a:r>
            <a:endParaRPr lang="pt-PT" dirty="0"/>
          </a:p>
        </p:txBody>
      </p:sp>
      <p:sp>
        <p:nvSpPr>
          <p:cNvPr id="4" name="Slide Number Placeholder 3"/>
          <p:cNvSpPr>
            <a:spLocks noGrp="1"/>
          </p:cNvSpPr>
          <p:nvPr>
            <p:ph type="sldNum" sz="quarter" idx="12"/>
          </p:nvPr>
        </p:nvSpPr>
        <p:spPr/>
        <p:txBody>
          <a:bodyPr/>
          <a:lstStyle/>
          <a:p>
            <a:fld id="{930590C5-05FB-461D-A220-E3EC2364A7E0}" type="slidenum">
              <a:rPr lang="pt-PT" smtClean="0"/>
              <a:pPr/>
              <a:t>19</a:t>
            </a:fld>
            <a:endParaRPr lang="pt-PT"/>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pt-PT" dirty="0" smtClean="0"/>
              <a:t>Abordagem Contratualista da Empresa</a:t>
            </a:r>
            <a:endParaRPr lang="pt-PT" dirty="0"/>
          </a:p>
        </p:txBody>
      </p:sp>
      <p:sp>
        <p:nvSpPr>
          <p:cNvPr id="3" name="Content Placeholder 2"/>
          <p:cNvSpPr>
            <a:spLocks noGrp="1"/>
          </p:cNvSpPr>
          <p:nvPr>
            <p:ph idx="1"/>
          </p:nvPr>
        </p:nvSpPr>
        <p:spPr/>
        <p:txBody>
          <a:bodyPr>
            <a:normAutofit lnSpcReduction="10000"/>
          </a:bodyPr>
          <a:lstStyle/>
          <a:p>
            <a:pPr algn="just"/>
            <a:r>
              <a:rPr lang="pt-PT" dirty="0" smtClean="0"/>
              <a:t>Esta abordagem tem por base três teorias que se desenvolveram quase simultaneamente e se complementam.</a:t>
            </a:r>
          </a:p>
          <a:p>
            <a:pPr algn="just"/>
            <a:r>
              <a:rPr lang="pt-PT" dirty="0" smtClean="0"/>
              <a:t>A teoria dos direitos de propriedade (Coase, 1959, 1960) ou “moderna” teoria dos direitos de propriedade (Grossman e Hart, 1986; Hart e Moore, 1990; Hart, 1995), também conhecida por teoria dos contratos incompletos.</a:t>
            </a:r>
            <a:endParaRPr lang="pt-PT" dirty="0"/>
          </a:p>
        </p:txBody>
      </p:sp>
      <p:sp>
        <p:nvSpPr>
          <p:cNvPr id="4" name="Slide Number Placeholder 3"/>
          <p:cNvSpPr>
            <a:spLocks noGrp="1"/>
          </p:cNvSpPr>
          <p:nvPr>
            <p:ph type="sldNum" sz="quarter" idx="12"/>
          </p:nvPr>
        </p:nvSpPr>
        <p:spPr/>
        <p:txBody>
          <a:bodyPr/>
          <a:lstStyle/>
          <a:p>
            <a:fld id="{930590C5-05FB-461D-A220-E3EC2364A7E0}" type="slidenum">
              <a:rPr lang="pt-PT" smtClean="0"/>
              <a:pPr/>
              <a:t>2</a:t>
            </a:fld>
            <a:endParaRPr lang="pt-PT"/>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PT" dirty="0" smtClean="0"/>
              <a:t>Governabilidade Empresarial</a:t>
            </a:r>
            <a:endParaRPr lang="pt-PT" dirty="0"/>
          </a:p>
        </p:txBody>
      </p:sp>
      <p:sp>
        <p:nvSpPr>
          <p:cNvPr id="3" name="Content Placeholder 2"/>
          <p:cNvSpPr>
            <a:spLocks noGrp="1"/>
          </p:cNvSpPr>
          <p:nvPr>
            <p:ph idx="1"/>
          </p:nvPr>
        </p:nvSpPr>
        <p:spPr/>
        <p:txBody>
          <a:bodyPr>
            <a:normAutofit fontScale="92500" lnSpcReduction="20000"/>
          </a:bodyPr>
          <a:lstStyle/>
          <a:p>
            <a:pPr algn="just"/>
            <a:r>
              <a:rPr lang="pt-PT" dirty="0" smtClean="0"/>
              <a:t>A estrutura da propriedade reflete a distribuição dos direitos atribuídos aos titulares do capital de uma sociedade.</a:t>
            </a:r>
          </a:p>
          <a:p>
            <a:pPr algn="just"/>
            <a:r>
              <a:rPr lang="pt-PT" dirty="0" smtClean="0"/>
              <a:t>Por consequência, os proprietários têm o poder de nomear o Conselho de Administração, como seus representantes fiduciários, tendo também direito aos lucros residuais.</a:t>
            </a:r>
          </a:p>
          <a:p>
            <a:pPr algn="just"/>
            <a:r>
              <a:rPr lang="pt-PT" dirty="0" smtClean="0"/>
              <a:t>O Conselho de Administração ao ratificar os projetos escolhidos pelos gestores, pode estar a contribuir para a alteração da estrutura de capital.</a:t>
            </a:r>
            <a:endParaRPr lang="pt-PT" dirty="0"/>
          </a:p>
        </p:txBody>
      </p:sp>
      <p:sp>
        <p:nvSpPr>
          <p:cNvPr id="4" name="Slide Number Placeholder 3"/>
          <p:cNvSpPr>
            <a:spLocks noGrp="1"/>
          </p:cNvSpPr>
          <p:nvPr>
            <p:ph type="sldNum" sz="quarter" idx="12"/>
          </p:nvPr>
        </p:nvSpPr>
        <p:spPr/>
        <p:txBody>
          <a:bodyPr/>
          <a:lstStyle/>
          <a:p>
            <a:fld id="{930590C5-05FB-461D-A220-E3EC2364A7E0}" type="slidenum">
              <a:rPr lang="pt-PT" smtClean="0"/>
              <a:pPr/>
              <a:t>20</a:t>
            </a:fld>
            <a:endParaRPr lang="pt-PT"/>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PT" dirty="0" smtClean="0"/>
              <a:t>Governabilidade Empresarial</a:t>
            </a:r>
            <a:endParaRPr lang="pt-PT" dirty="0"/>
          </a:p>
        </p:txBody>
      </p:sp>
      <p:sp>
        <p:nvSpPr>
          <p:cNvPr id="3" name="Content Placeholder 2"/>
          <p:cNvSpPr>
            <a:spLocks noGrp="1"/>
          </p:cNvSpPr>
          <p:nvPr>
            <p:ph idx="1"/>
          </p:nvPr>
        </p:nvSpPr>
        <p:spPr/>
        <p:txBody>
          <a:bodyPr>
            <a:normAutofit fontScale="92500" lnSpcReduction="20000"/>
          </a:bodyPr>
          <a:lstStyle/>
          <a:p>
            <a:pPr algn="just"/>
            <a:r>
              <a:rPr lang="pt-PT" dirty="0" smtClean="0"/>
              <a:t>Por força dos contratos assinados pelo Conselho de Administração para a cedência do capital alheio, este pode alterar as relações de poder dos acionistas, interferindo assim na riqueza pessoal destes, através do processo de criação (ou destruição) de valor.</a:t>
            </a:r>
          </a:p>
          <a:p>
            <a:pPr algn="just"/>
            <a:r>
              <a:rPr lang="pt-PT" dirty="0" smtClean="0"/>
              <a:t>Os contratos de empréstimos de capital alheio, para financiamento dos projetos, atuam como mecanismo de controlo externo sobre os gestores, ao estipularem cláusulas de reembolso do capital e de pagamento dos juros.</a:t>
            </a:r>
            <a:endParaRPr lang="pt-PT" dirty="0"/>
          </a:p>
        </p:txBody>
      </p:sp>
      <p:sp>
        <p:nvSpPr>
          <p:cNvPr id="4" name="Slide Number Placeholder 3"/>
          <p:cNvSpPr>
            <a:spLocks noGrp="1"/>
          </p:cNvSpPr>
          <p:nvPr>
            <p:ph type="sldNum" sz="quarter" idx="12"/>
          </p:nvPr>
        </p:nvSpPr>
        <p:spPr/>
        <p:txBody>
          <a:bodyPr/>
          <a:lstStyle/>
          <a:p>
            <a:fld id="{930590C5-05FB-461D-A220-E3EC2364A7E0}" type="slidenum">
              <a:rPr lang="pt-PT" smtClean="0"/>
              <a:pPr/>
              <a:t>21</a:t>
            </a:fld>
            <a:endParaRPr lang="pt-PT"/>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PT" dirty="0" smtClean="0"/>
              <a:t>Governabilidade Empresarial</a:t>
            </a:r>
            <a:endParaRPr lang="pt-PT" dirty="0"/>
          </a:p>
        </p:txBody>
      </p:sp>
      <p:sp>
        <p:nvSpPr>
          <p:cNvPr id="3" name="Content Placeholder 2"/>
          <p:cNvSpPr>
            <a:spLocks noGrp="1"/>
          </p:cNvSpPr>
          <p:nvPr>
            <p:ph idx="1"/>
          </p:nvPr>
        </p:nvSpPr>
        <p:spPr/>
        <p:txBody>
          <a:bodyPr/>
          <a:lstStyle/>
          <a:p>
            <a:pPr algn="just"/>
            <a:r>
              <a:rPr lang="pt-PT" dirty="0" smtClean="0"/>
              <a:t>Os projetos, ao criarem valor, vão permitir que os empréstimos sejam reembolsados e os juros pagos e a parte remanescente é apropriada pelos acionistas.</a:t>
            </a:r>
          </a:p>
          <a:p>
            <a:pPr algn="just"/>
            <a:r>
              <a:rPr lang="pt-PT" dirty="0" smtClean="0"/>
              <a:t>Se não criarem valor, é a riqueza individual dos acionistas que é afetada, por serem estes a repor o capital para o reembolso dos empréstimos e pagamento dos juros.</a:t>
            </a:r>
            <a:endParaRPr lang="pt-PT" dirty="0"/>
          </a:p>
        </p:txBody>
      </p:sp>
      <p:sp>
        <p:nvSpPr>
          <p:cNvPr id="4" name="Slide Number Placeholder 3"/>
          <p:cNvSpPr>
            <a:spLocks noGrp="1"/>
          </p:cNvSpPr>
          <p:nvPr>
            <p:ph type="sldNum" sz="quarter" idx="12"/>
          </p:nvPr>
        </p:nvSpPr>
        <p:spPr/>
        <p:txBody>
          <a:bodyPr/>
          <a:lstStyle/>
          <a:p>
            <a:fld id="{930590C5-05FB-461D-A220-E3EC2364A7E0}" type="slidenum">
              <a:rPr lang="pt-PT" smtClean="0"/>
              <a:pPr/>
              <a:t>22</a:t>
            </a:fld>
            <a:endParaRPr lang="pt-PT"/>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PT" dirty="0" smtClean="0"/>
              <a:t>Governabilidade Empresarial</a:t>
            </a:r>
            <a:endParaRPr lang="pt-PT" dirty="0"/>
          </a:p>
        </p:txBody>
      </p:sp>
      <p:sp>
        <p:nvSpPr>
          <p:cNvPr id="3" name="Content Placeholder 2"/>
          <p:cNvSpPr>
            <a:spLocks noGrp="1"/>
          </p:cNvSpPr>
          <p:nvPr>
            <p:ph idx="1"/>
          </p:nvPr>
        </p:nvSpPr>
        <p:spPr/>
        <p:txBody>
          <a:bodyPr>
            <a:normAutofit lnSpcReduction="10000"/>
          </a:bodyPr>
          <a:lstStyle/>
          <a:p>
            <a:pPr algn="just"/>
            <a:r>
              <a:rPr lang="pt-PT" dirty="0" smtClean="0"/>
              <a:t>Esta abordagem integradora remeteu-nos para a criação de um (possível) modelo de análise que não contempla só a perspetiva financeira da governabilidade empresarial, mas pressupõe uma abordagem pluralista ou estratégica que envolve não só os acionistas e gestores mas todos os constituintes organizacionais (o que começa a ser prática comum nas recomendações de alguns códigos de boas práticas).</a:t>
            </a:r>
            <a:endParaRPr lang="pt-PT" dirty="0"/>
          </a:p>
        </p:txBody>
      </p:sp>
      <p:sp>
        <p:nvSpPr>
          <p:cNvPr id="4" name="Slide Number Placeholder 3"/>
          <p:cNvSpPr>
            <a:spLocks noGrp="1"/>
          </p:cNvSpPr>
          <p:nvPr>
            <p:ph type="sldNum" sz="quarter" idx="12"/>
          </p:nvPr>
        </p:nvSpPr>
        <p:spPr/>
        <p:txBody>
          <a:bodyPr/>
          <a:lstStyle/>
          <a:p>
            <a:fld id="{930590C5-05FB-461D-A220-E3EC2364A7E0}" type="slidenum">
              <a:rPr lang="pt-PT" smtClean="0"/>
              <a:pPr/>
              <a:t>23</a:t>
            </a:fld>
            <a:endParaRPr lang="pt-PT"/>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PT" dirty="0" smtClean="0"/>
              <a:t>Governabilidade Empresarial</a:t>
            </a:r>
            <a:endParaRPr lang="pt-PT" dirty="0"/>
          </a:p>
        </p:txBody>
      </p:sp>
      <p:sp>
        <p:nvSpPr>
          <p:cNvPr id="3" name="Content Placeholder 2"/>
          <p:cNvSpPr>
            <a:spLocks noGrp="1"/>
          </p:cNvSpPr>
          <p:nvPr>
            <p:ph idx="1"/>
          </p:nvPr>
        </p:nvSpPr>
        <p:spPr/>
        <p:txBody>
          <a:bodyPr/>
          <a:lstStyle/>
          <a:p>
            <a:pPr algn="just"/>
            <a:r>
              <a:rPr lang="pt-PT" dirty="0" smtClean="0"/>
              <a:t>Bibliografia relevante (para além de alguns “papers” citados):</a:t>
            </a:r>
          </a:p>
          <a:p>
            <a:pPr algn="just"/>
            <a:r>
              <a:rPr lang="pt-PT" dirty="0" smtClean="0"/>
              <a:t>Jorge Rodrigues (2009), cap. 1 e 2;</a:t>
            </a:r>
          </a:p>
          <a:p>
            <a:pPr algn="just"/>
            <a:r>
              <a:rPr lang="pt-PT" dirty="0" smtClean="0"/>
              <a:t>Carlos F. Alves (2005), cap. 1;</a:t>
            </a:r>
          </a:p>
          <a:p>
            <a:pPr algn="just"/>
            <a:r>
              <a:rPr lang="pt-PT" dirty="0" smtClean="0"/>
              <a:t>Helder Valente (2005), cap. 2;</a:t>
            </a:r>
          </a:p>
          <a:p>
            <a:pPr algn="just"/>
            <a:r>
              <a:rPr lang="pt-PT" dirty="0" smtClean="0"/>
              <a:t>Church e Ware (2000), ch. </a:t>
            </a:r>
            <a:r>
              <a:rPr lang="pt-PT" smtClean="0"/>
              <a:t>3.</a:t>
            </a:r>
            <a:endParaRPr lang="pt-PT"/>
          </a:p>
        </p:txBody>
      </p:sp>
      <p:sp>
        <p:nvSpPr>
          <p:cNvPr id="4" name="Slide Number Placeholder 3"/>
          <p:cNvSpPr>
            <a:spLocks noGrp="1"/>
          </p:cNvSpPr>
          <p:nvPr>
            <p:ph type="sldNum" sz="quarter" idx="12"/>
          </p:nvPr>
        </p:nvSpPr>
        <p:spPr/>
        <p:txBody>
          <a:bodyPr/>
          <a:lstStyle/>
          <a:p>
            <a:fld id="{930590C5-05FB-461D-A220-E3EC2364A7E0}" type="slidenum">
              <a:rPr lang="pt-PT" smtClean="0"/>
              <a:pPr/>
              <a:t>24</a:t>
            </a:fld>
            <a:endParaRPr lang="pt-PT"/>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pt-PT" dirty="0" smtClean="0"/>
              <a:t>Abordagem Contratualista da Empresa</a:t>
            </a:r>
            <a:endParaRPr lang="pt-PT" dirty="0"/>
          </a:p>
        </p:txBody>
      </p:sp>
      <p:sp>
        <p:nvSpPr>
          <p:cNvPr id="3" name="Content Placeholder 2"/>
          <p:cNvSpPr>
            <a:spLocks noGrp="1"/>
          </p:cNvSpPr>
          <p:nvPr>
            <p:ph idx="1"/>
          </p:nvPr>
        </p:nvSpPr>
        <p:spPr/>
        <p:txBody>
          <a:bodyPr>
            <a:normAutofit fontScale="77500" lnSpcReduction="20000"/>
          </a:bodyPr>
          <a:lstStyle/>
          <a:p>
            <a:pPr algn="just"/>
            <a:r>
              <a:rPr lang="pt-PT" dirty="0" smtClean="0"/>
              <a:t>A teoria neo-institucional dos custos de transação (Coase, 1937; Williamson, 1985, 1991; North, 1990).</a:t>
            </a:r>
          </a:p>
          <a:p>
            <a:pPr algn="just"/>
            <a:r>
              <a:rPr lang="pt-PT" dirty="0" smtClean="0"/>
              <a:t>A teoria da agência ou dos incentivos (Ross, 1973; Jensen e Meckling, 1976; Fama, 1980; Fama e Jensen, 1983).</a:t>
            </a:r>
          </a:p>
          <a:p>
            <a:pPr algn="just"/>
            <a:r>
              <a:rPr lang="pt-PT" dirty="0" smtClean="0"/>
              <a:t>A noção de contrato entre os indivíduos e a hipótese da racionalidade limitada desempenham o papel de pólo aglutinador entre aquelas três teorias, existindo uniformidade de análise nas abordagens contratualistas.</a:t>
            </a:r>
          </a:p>
          <a:p>
            <a:pPr algn="just"/>
            <a:r>
              <a:rPr lang="pt-PT" dirty="0" smtClean="0"/>
              <a:t>Ou seja, as três teorias partilham uma preocupação idêntica – tornar a colaboração social mais eficiente, com o objetivo de incrementar o bem-estar comum.</a:t>
            </a:r>
            <a:endParaRPr lang="pt-PT" dirty="0"/>
          </a:p>
        </p:txBody>
      </p:sp>
      <p:sp>
        <p:nvSpPr>
          <p:cNvPr id="4" name="Slide Number Placeholder 3"/>
          <p:cNvSpPr>
            <a:spLocks noGrp="1"/>
          </p:cNvSpPr>
          <p:nvPr>
            <p:ph type="sldNum" sz="quarter" idx="12"/>
          </p:nvPr>
        </p:nvSpPr>
        <p:spPr/>
        <p:txBody>
          <a:bodyPr/>
          <a:lstStyle/>
          <a:p>
            <a:fld id="{930590C5-05FB-461D-A220-E3EC2364A7E0}" type="slidenum">
              <a:rPr lang="pt-PT" smtClean="0"/>
              <a:pPr/>
              <a:t>3</a:t>
            </a:fld>
            <a:endParaRPr lang="pt-PT"/>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pt-PT" dirty="0" smtClean="0"/>
              <a:t>Abordagem Contratualista da Empresa</a:t>
            </a:r>
            <a:endParaRPr lang="pt-PT" dirty="0"/>
          </a:p>
        </p:txBody>
      </p:sp>
      <p:sp>
        <p:nvSpPr>
          <p:cNvPr id="3" name="Content Placeholder 2"/>
          <p:cNvSpPr>
            <a:spLocks noGrp="1"/>
          </p:cNvSpPr>
          <p:nvPr>
            <p:ph idx="1"/>
          </p:nvPr>
        </p:nvSpPr>
        <p:spPr/>
        <p:txBody>
          <a:bodyPr>
            <a:normAutofit lnSpcReduction="10000"/>
          </a:bodyPr>
          <a:lstStyle/>
          <a:p>
            <a:pPr algn="just"/>
            <a:r>
              <a:rPr lang="pt-PT" dirty="0" smtClean="0"/>
              <a:t>A empresa, vista como um vínculo de relações contratuais entre as partes constituintes (Alchian e Demsetz, 1972; Jensen e Meckling, 1976), exerce essencialmente uma função disciplinar – ao considerar a especificidade dos ativos e/ou a assimetria de informação, o objetivo é o de procurar conceber uma estrutura contratual que minimize os custos ligados aos eventuais comportamentos oportunistas dos agentes.</a:t>
            </a:r>
            <a:endParaRPr lang="pt-PT" dirty="0"/>
          </a:p>
        </p:txBody>
      </p:sp>
      <p:sp>
        <p:nvSpPr>
          <p:cNvPr id="4" name="Slide Number Placeholder 3"/>
          <p:cNvSpPr>
            <a:spLocks noGrp="1"/>
          </p:cNvSpPr>
          <p:nvPr>
            <p:ph type="sldNum" sz="quarter" idx="12"/>
          </p:nvPr>
        </p:nvSpPr>
        <p:spPr/>
        <p:txBody>
          <a:bodyPr/>
          <a:lstStyle/>
          <a:p>
            <a:fld id="{930590C5-05FB-461D-A220-E3EC2364A7E0}" type="slidenum">
              <a:rPr lang="pt-PT" smtClean="0"/>
              <a:pPr/>
              <a:t>4</a:t>
            </a:fld>
            <a:endParaRPr lang="pt-PT"/>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pt-PT" dirty="0" smtClean="0"/>
              <a:t>Abordagem Contratualista da Empresa</a:t>
            </a:r>
            <a:endParaRPr lang="pt-PT" dirty="0"/>
          </a:p>
        </p:txBody>
      </p:sp>
      <p:sp>
        <p:nvSpPr>
          <p:cNvPr id="3" name="Content Placeholder 2"/>
          <p:cNvSpPr>
            <a:spLocks noGrp="1"/>
          </p:cNvSpPr>
          <p:nvPr>
            <p:ph idx="1"/>
          </p:nvPr>
        </p:nvSpPr>
        <p:spPr/>
        <p:txBody>
          <a:bodyPr>
            <a:normAutofit fontScale="85000" lnSpcReduction="10000"/>
          </a:bodyPr>
          <a:lstStyle/>
          <a:p>
            <a:pPr algn="just"/>
            <a:r>
              <a:rPr lang="pt-PT" dirty="0" smtClean="0"/>
              <a:t>A teoria neoclássica trata a empresa como um agente individual, quando esta é claramente uma entidade coletiva.</a:t>
            </a:r>
          </a:p>
          <a:p>
            <a:pPr algn="just"/>
            <a:r>
              <a:rPr lang="pt-PT" dirty="0" smtClean="0"/>
              <a:t>A empresa é vista como uma “caixa negra” que reage mecanicamente ao seu meio envolvente, de acordo com as regras do cálculo marginalista, supostamente a melhor expressão da racionalidade.</a:t>
            </a:r>
          </a:p>
          <a:p>
            <a:pPr algn="just"/>
            <a:r>
              <a:rPr lang="pt-PT" dirty="0" smtClean="0"/>
              <a:t>A empresa é tratada apenas em termos tecnológicos – é assimilada a uma função de produção, a qual especifica o nível de produto final a obter a partir de um certo nível de fatores </a:t>
            </a:r>
            <a:r>
              <a:rPr lang="pt-PT" smtClean="0"/>
              <a:t>de produção.</a:t>
            </a:r>
            <a:endParaRPr lang="pt-PT" dirty="0"/>
          </a:p>
        </p:txBody>
      </p:sp>
      <p:sp>
        <p:nvSpPr>
          <p:cNvPr id="4" name="Slide Number Placeholder 3"/>
          <p:cNvSpPr>
            <a:spLocks noGrp="1"/>
          </p:cNvSpPr>
          <p:nvPr>
            <p:ph type="sldNum" sz="quarter" idx="12"/>
          </p:nvPr>
        </p:nvSpPr>
        <p:spPr/>
        <p:txBody>
          <a:bodyPr/>
          <a:lstStyle/>
          <a:p>
            <a:fld id="{930590C5-05FB-461D-A220-E3EC2364A7E0}" type="slidenum">
              <a:rPr lang="pt-PT" smtClean="0"/>
              <a:pPr/>
              <a:t>5</a:t>
            </a:fld>
            <a:endParaRPr lang="pt-PT"/>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pt-PT" dirty="0" smtClean="0"/>
              <a:t>Abordagem Contratualista da Empresa</a:t>
            </a:r>
            <a:endParaRPr lang="pt-PT" dirty="0"/>
          </a:p>
        </p:txBody>
      </p:sp>
      <p:sp>
        <p:nvSpPr>
          <p:cNvPr id="3" name="Content Placeholder 2"/>
          <p:cNvSpPr>
            <a:spLocks noGrp="1"/>
          </p:cNvSpPr>
          <p:nvPr>
            <p:ph idx="1"/>
          </p:nvPr>
        </p:nvSpPr>
        <p:spPr/>
        <p:txBody>
          <a:bodyPr>
            <a:normAutofit fontScale="77500" lnSpcReduction="20000"/>
          </a:bodyPr>
          <a:lstStyle/>
          <a:p>
            <a:pPr algn="just"/>
            <a:r>
              <a:rPr lang="pt-PT" dirty="0" smtClean="0"/>
              <a:t>Como pressuposto, esta empresa é dirigida pelo seu proprietário, perfeitamente racional, que escolhe os níveis de fatores de produção e de produto final, com o objetivo de maximizar o lucro.</a:t>
            </a:r>
          </a:p>
          <a:p>
            <a:pPr algn="just"/>
            <a:r>
              <a:rPr lang="pt-PT" dirty="0" smtClean="0"/>
              <a:t>São completamente ignorados os problemas dos incentivos no seio da empresa.</a:t>
            </a:r>
          </a:p>
          <a:p>
            <a:pPr algn="just"/>
            <a:r>
              <a:rPr lang="pt-PT" dirty="0" smtClean="0"/>
              <a:t>Não é tida em conta a forma como a empresa está estruturada internamente (estrutura hierárquica), nem o funcionamento da autoridade.</a:t>
            </a:r>
          </a:p>
          <a:p>
            <a:pPr algn="just"/>
            <a:r>
              <a:rPr lang="pt-PT" dirty="0" smtClean="0"/>
              <a:t>Também não se considera a influência da empresa para além da sua capacidade de produção e centra-se no primado do mercado, onde as trocas se fazem sem fricções. </a:t>
            </a:r>
            <a:endParaRPr lang="pt-PT" dirty="0"/>
          </a:p>
        </p:txBody>
      </p:sp>
      <p:sp>
        <p:nvSpPr>
          <p:cNvPr id="4" name="Slide Number Placeholder 3"/>
          <p:cNvSpPr>
            <a:spLocks noGrp="1"/>
          </p:cNvSpPr>
          <p:nvPr>
            <p:ph type="sldNum" sz="quarter" idx="12"/>
          </p:nvPr>
        </p:nvSpPr>
        <p:spPr/>
        <p:txBody>
          <a:bodyPr/>
          <a:lstStyle/>
          <a:p>
            <a:fld id="{930590C5-05FB-461D-A220-E3EC2364A7E0}" type="slidenum">
              <a:rPr lang="pt-PT" smtClean="0"/>
              <a:pPr/>
              <a:t>6</a:t>
            </a:fld>
            <a:endParaRPr lang="pt-PT"/>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pt-PT" dirty="0" smtClean="0"/>
              <a:t>Abordagem Contratualista da Empresa</a:t>
            </a:r>
            <a:endParaRPr lang="pt-PT" dirty="0"/>
          </a:p>
        </p:txBody>
      </p:sp>
      <p:sp>
        <p:nvSpPr>
          <p:cNvPr id="3" name="Content Placeholder 2"/>
          <p:cNvSpPr>
            <a:spLocks noGrp="1"/>
          </p:cNvSpPr>
          <p:nvPr>
            <p:ph idx="1"/>
          </p:nvPr>
        </p:nvSpPr>
        <p:spPr/>
        <p:txBody>
          <a:bodyPr>
            <a:normAutofit lnSpcReduction="10000"/>
          </a:bodyPr>
          <a:lstStyle/>
          <a:p>
            <a:pPr algn="just"/>
            <a:r>
              <a:rPr lang="pt-PT" dirty="0" smtClean="0"/>
              <a:t>Para Coase (1937) a empresa existe, justamente porque o mercado é imperfeito – as transações geram custos.</a:t>
            </a:r>
          </a:p>
          <a:p>
            <a:pPr algn="just"/>
            <a:r>
              <a:rPr lang="pt-PT" dirty="0" smtClean="0"/>
              <a:t>A natureza da empresa consiste, então, em limitar os custos de transação entre agentes. A empresa cresce enquanto os custos de organização interna das relações entre os agentes forem inferiores aos custos de transação no mercado.</a:t>
            </a:r>
            <a:endParaRPr lang="pt-PT" dirty="0"/>
          </a:p>
        </p:txBody>
      </p:sp>
      <p:sp>
        <p:nvSpPr>
          <p:cNvPr id="4" name="Slide Number Placeholder 3"/>
          <p:cNvSpPr>
            <a:spLocks noGrp="1"/>
          </p:cNvSpPr>
          <p:nvPr>
            <p:ph type="sldNum" sz="quarter" idx="12"/>
          </p:nvPr>
        </p:nvSpPr>
        <p:spPr/>
        <p:txBody>
          <a:bodyPr/>
          <a:lstStyle/>
          <a:p>
            <a:fld id="{930590C5-05FB-461D-A220-E3EC2364A7E0}" type="slidenum">
              <a:rPr lang="pt-PT" smtClean="0"/>
              <a:pPr/>
              <a:t>7</a:t>
            </a:fld>
            <a:endParaRPr lang="pt-PT"/>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pt-PT" dirty="0" smtClean="0"/>
              <a:t>Abordagem Contratualista da Empresa</a:t>
            </a:r>
            <a:endParaRPr lang="pt-PT" dirty="0"/>
          </a:p>
        </p:txBody>
      </p:sp>
      <p:sp>
        <p:nvSpPr>
          <p:cNvPr id="3" name="Content Placeholder 2"/>
          <p:cNvSpPr>
            <a:spLocks noGrp="1"/>
          </p:cNvSpPr>
          <p:nvPr>
            <p:ph idx="1"/>
          </p:nvPr>
        </p:nvSpPr>
        <p:spPr/>
        <p:txBody>
          <a:bodyPr>
            <a:normAutofit fontScale="92500" lnSpcReduction="20000"/>
          </a:bodyPr>
          <a:lstStyle/>
          <a:p>
            <a:pPr algn="just"/>
            <a:r>
              <a:rPr lang="pt-PT" dirty="0" smtClean="0"/>
              <a:t>Williamson (1985) desenvolveu esta ideia, apoiando-se na racionalidade limitada e no comportamento oportunista dos agentes, em situação de assimetria de informação.</a:t>
            </a:r>
          </a:p>
          <a:p>
            <a:pPr algn="just"/>
            <a:r>
              <a:rPr lang="pt-PT" dirty="0" smtClean="0"/>
              <a:t>Globalmente, o nível de integração dos ativos no seio da empresa depende do grau de especificidade desses ativos. Se eles forem relativamente homogéneos, o mercado pode fornecê-los a um custo menor. No caso de os ativos se revelarem muito específicos, a integração torna-se a forma privilegiada.</a:t>
            </a:r>
            <a:endParaRPr lang="pt-PT" dirty="0"/>
          </a:p>
        </p:txBody>
      </p:sp>
      <p:sp>
        <p:nvSpPr>
          <p:cNvPr id="4" name="Slide Number Placeholder 3"/>
          <p:cNvSpPr>
            <a:spLocks noGrp="1"/>
          </p:cNvSpPr>
          <p:nvPr>
            <p:ph type="sldNum" sz="quarter" idx="12"/>
          </p:nvPr>
        </p:nvSpPr>
        <p:spPr/>
        <p:txBody>
          <a:bodyPr/>
          <a:lstStyle/>
          <a:p>
            <a:fld id="{930590C5-05FB-461D-A220-E3EC2364A7E0}" type="slidenum">
              <a:rPr lang="pt-PT" smtClean="0"/>
              <a:pPr/>
              <a:t>8</a:t>
            </a:fld>
            <a:endParaRPr lang="pt-PT"/>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pt-PT" dirty="0" smtClean="0"/>
              <a:t>Abordagem Contratualista da Empresa</a:t>
            </a:r>
            <a:endParaRPr lang="pt-PT" dirty="0"/>
          </a:p>
        </p:txBody>
      </p:sp>
      <p:sp>
        <p:nvSpPr>
          <p:cNvPr id="3" name="Content Placeholder 2"/>
          <p:cNvSpPr>
            <a:spLocks noGrp="1"/>
          </p:cNvSpPr>
          <p:nvPr>
            <p:ph idx="1"/>
          </p:nvPr>
        </p:nvSpPr>
        <p:spPr/>
        <p:txBody>
          <a:bodyPr/>
          <a:lstStyle/>
          <a:p>
            <a:pPr algn="just"/>
            <a:r>
              <a:rPr lang="pt-PT" dirty="0" smtClean="0"/>
              <a:t>Assim, a empresa minimiza os custos de transação ao internalizar de maneira eficiente os ativos portadores de diferenciação em confronto com os seus concorrentes.</a:t>
            </a:r>
          </a:p>
          <a:p>
            <a:pPr algn="just"/>
            <a:r>
              <a:rPr lang="pt-PT" dirty="0" smtClean="0"/>
              <a:t>Com o fim de ultrapassar os limites da teoria neoclássica, mantendo a hipótese da racionalidade substantiva, foi avançada a hipótese de informação imperfeita.</a:t>
            </a:r>
            <a:endParaRPr lang="pt-PT" dirty="0"/>
          </a:p>
        </p:txBody>
      </p:sp>
      <p:sp>
        <p:nvSpPr>
          <p:cNvPr id="4" name="Slide Number Placeholder 3"/>
          <p:cNvSpPr>
            <a:spLocks noGrp="1"/>
          </p:cNvSpPr>
          <p:nvPr>
            <p:ph type="sldNum" sz="quarter" idx="12"/>
          </p:nvPr>
        </p:nvSpPr>
        <p:spPr/>
        <p:txBody>
          <a:bodyPr/>
          <a:lstStyle/>
          <a:p>
            <a:fld id="{930590C5-05FB-461D-A220-E3EC2364A7E0}" type="slidenum">
              <a:rPr lang="pt-PT" smtClean="0"/>
              <a:pPr/>
              <a:t>9</a:t>
            </a:fld>
            <a:endParaRPr lang="pt-PT"/>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619</TotalTime>
  <Words>1903</Words>
  <Application>Microsoft Office PowerPoint</Application>
  <PresentationFormat>On-screen Show (4:3)</PresentationFormat>
  <Paragraphs>110</Paragraphs>
  <Slides>24</Slides>
  <Notes>0</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Office Theme</vt:lpstr>
      <vt:lpstr>Conceitos de Governo da Empresa</vt:lpstr>
      <vt:lpstr>Abordagem Contratualista da Empresa</vt:lpstr>
      <vt:lpstr>Abordagem Contratualista da Empresa</vt:lpstr>
      <vt:lpstr>Abordagem Contratualista da Empresa</vt:lpstr>
      <vt:lpstr>Abordagem Contratualista da Empresa</vt:lpstr>
      <vt:lpstr>Abordagem Contratualista da Empresa</vt:lpstr>
      <vt:lpstr>Abordagem Contratualista da Empresa</vt:lpstr>
      <vt:lpstr>Abordagem Contratualista da Empresa</vt:lpstr>
      <vt:lpstr>Abordagem Contratualista da Empresa</vt:lpstr>
      <vt:lpstr>Abordagem Contratualista da Empresa</vt:lpstr>
      <vt:lpstr>Abordagem Contratualista da Empresa</vt:lpstr>
      <vt:lpstr>Governabilidade Empresarial</vt:lpstr>
      <vt:lpstr>Governabilidade Empresarial</vt:lpstr>
      <vt:lpstr>Governabilidade Empresarial</vt:lpstr>
      <vt:lpstr>Governabilidade Empresarial</vt:lpstr>
      <vt:lpstr>Governabilidade Empresarial</vt:lpstr>
      <vt:lpstr>Governabilidade Empresarial</vt:lpstr>
      <vt:lpstr>Governabilidade Empresarial</vt:lpstr>
      <vt:lpstr>Governabilidade Empresarial</vt:lpstr>
      <vt:lpstr>Governabilidade Empresarial</vt:lpstr>
      <vt:lpstr>Governabilidade Empresarial</vt:lpstr>
      <vt:lpstr>Governabilidade Empresarial</vt:lpstr>
      <vt:lpstr>Governabilidade Empresarial</vt:lpstr>
      <vt:lpstr>Governabilidade Empresarial</vt:lpstr>
    </vt:vector>
  </TitlesOfParts>
  <Company>FEP</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Conceitos de Governo da Empresa</dc:title>
  <dc:creator>hmvs</dc:creator>
  <cp:lastModifiedBy>hmvs</cp:lastModifiedBy>
  <cp:revision>49</cp:revision>
  <dcterms:created xsi:type="dcterms:W3CDTF">2011-11-15T18:44:13Z</dcterms:created>
  <dcterms:modified xsi:type="dcterms:W3CDTF">2011-11-17T17:57:27Z</dcterms:modified>
</cp:coreProperties>
</file>