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4458C-CC86-4125-AABC-EEA264496472}" type="datetimeFigureOut">
              <a:rPr lang="pt-PT" smtClean="0"/>
              <a:t>15-12-2011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C447F-49F0-400A-9E16-5C718C555A82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0EA-736E-4B96-A3E9-E93D551B0673}" type="datetime1">
              <a:rPr lang="pt-PT" smtClean="0"/>
              <a:t>15-12-2011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5728-E652-4075-8FAA-2203EABA2AF0}" type="datetime1">
              <a:rPr lang="pt-PT" smtClean="0"/>
              <a:t>15-12-2011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8C13-4D7D-4F6F-AF54-E1A375A0817C}" type="datetime1">
              <a:rPr lang="pt-PT" smtClean="0"/>
              <a:t>15-12-2011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23DA-D916-4728-A614-1EF702313A93}" type="datetime1">
              <a:rPr lang="pt-PT" smtClean="0"/>
              <a:t>15-12-2011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AB27-9E65-46AB-9583-31A94A6672C6}" type="datetime1">
              <a:rPr lang="pt-PT" smtClean="0"/>
              <a:t>15-12-2011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B4B4-2CE7-4719-ADFE-429DA230C07D}" type="datetime1">
              <a:rPr lang="pt-PT" smtClean="0"/>
              <a:t>15-12-2011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9AA0-5296-4CED-AC7F-336B1B02A546}" type="datetime1">
              <a:rPr lang="pt-PT" smtClean="0"/>
              <a:t>15-12-2011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B9E3-00DA-427C-8F5A-34E80783CC28}" type="datetime1">
              <a:rPr lang="pt-PT" smtClean="0"/>
              <a:t>15-12-2011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ED3B-0585-4BF7-95EE-BAA075702E64}" type="datetime1">
              <a:rPr lang="pt-PT" smtClean="0"/>
              <a:t>15-12-2011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9A10-BA38-46BB-ADC3-D00A3A515B4F}" type="datetime1">
              <a:rPr lang="pt-PT" smtClean="0"/>
              <a:t>15-12-2011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2A3B-1378-467B-9495-339A144DEE49}" type="datetime1">
              <a:rPr lang="pt-PT" smtClean="0"/>
              <a:t>15-12-2011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F9923-A854-42F3-BDE4-7DAF6D95E822}" type="datetime1">
              <a:rPr lang="pt-PT" smtClean="0"/>
              <a:t>15-12-2011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3EA75-3304-4CF5-980E-4BF500F759AD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Estratégias em “Utilities”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O “jogo” que constitui o processo de regulação, tipicamente em “utilities”, propicia a possibilidade de comportamentos estratégicos por parte dos gestores de empresas reguladas, explorando assimetrias de informação e manipulando variáveis financeiras, em particular a sua estrutura de capital – Spiegel e Spulber (1994), Dasgupta e Nanda (1993).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Estratégias em “Utilities”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Tal, é passível de perspetivar as possíveis consequências que tais estratégias poderão ter nos mercados de capitais, nomeadamente nas expectativas dos potenciais investidores, assim como em potenciais operações de F&amp;A, quando permitidas no quadro legal.</a:t>
            </a:r>
          </a:p>
          <a:p>
            <a:pPr algn="just"/>
            <a:r>
              <a:rPr lang="pt-PT" dirty="0" smtClean="0"/>
              <a:t>No caso específico dos processos de regulação, a estrutura de capital da empresa regulada pode desempenhar uma função importante no jogo regulatório, dada a interação entre as decisões financeiras e de investimento da empresa e a taxa de rendibilidade máxima permitida pelo regulador (e a implícita estrutura tarifária associada).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Estratégias em “Utilities”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Com efeito:</a:t>
            </a:r>
          </a:p>
          <a:p>
            <a:pPr algn="just"/>
            <a:r>
              <a:rPr lang="pt-PT" dirty="0" smtClean="0"/>
              <a:t>i) O orgão regulador estabelece a taxa de rendibilidade máxima permitida (ou o nível de preços máximos – “cap”) de acordo com a estrutura de capital e o plano de investimentos da empresa, tentando </a:t>
            </a:r>
            <a:r>
              <a:rPr lang="pt-PT" dirty="0" err="1" smtClean="0"/>
              <a:t>refletir</a:t>
            </a:r>
            <a:r>
              <a:rPr lang="pt-PT" dirty="0" smtClean="0"/>
              <a:t> nessa escolha, não só o interesse dos consumidores, mas também o interesse dos investidores;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Estratégias em “Utilities”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ii) O mercado de capitais, por seu lado, avalia o capital próprio e o capital alheio da empresa regulada, com base na estrutura financeira e, nos projetos de investimento da empresa regulada, assim como nas atuais e futuras políticas regulatórias;</a:t>
            </a:r>
          </a:p>
          <a:p>
            <a:pPr algn="just"/>
            <a:r>
              <a:rPr lang="pt-PT" dirty="0" smtClean="0"/>
              <a:t>iii) A empresa regulada toma as suas decisões financeiras e de investimento antecipando as decisões do orgão regulador e as reações dos mercados financeiros.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Estratégias em “Utilities”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dirty="0" smtClean="0"/>
              <a:t>As interações verificadas nos processos de regulação, patenteadas e sintetizadas anteriormente, facilmente deixa antever a possibilidade de uma escolha estratégica da estrutura financeira por parte da empresa regulada no sentido de afetar, em seu proveito, o “resultado” do jogo regulatório.</a:t>
            </a:r>
          </a:p>
          <a:p>
            <a:pPr algn="just"/>
            <a:r>
              <a:rPr lang="pt-PT" dirty="0" smtClean="0"/>
              <a:t>Por outro lado, a verificação de assimetrias de informação em todo o processo regulatório, reforça a possibilidade de comportamentos estratégicos por parte das empresas reguladas, procurando, por exemplo, minimizar a possibilidade de comportamentos oportunísticos por parte dos orgãos reguladores ( o que se pode verificar em ambientes regulatórios mais pro-consumidores, Spiegel, 1997).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Estratégias em “Utilities”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Esses comportamentos estratégicos podem também e, simultaneamente, tentar sinalizar um elevado valor para os potenciais investidores no mercado de capitais.</a:t>
            </a:r>
          </a:p>
          <a:p>
            <a:pPr algn="just"/>
            <a:r>
              <a:rPr lang="pt-PT" dirty="0" smtClean="0"/>
              <a:t>Nesse sentido, por exemplo, a emissão de dívida por parte da empresa regulada, poderá levar as autoridades reguladoras a uma revisão em alta das tarifas, preocupadas com a sua integridade financeira.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Estratégias em “Utilities”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Spiegel e Spulber (1994), no âmbito do modelo por si desenvolvido, estabelecem algumas proposições (confirmadas por estudos empíricos) de que destacaria as seguintes:</a:t>
            </a:r>
          </a:p>
          <a:p>
            <a:pPr algn="just"/>
            <a:r>
              <a:rPr lang="pt-PT" dirty="0" smtClean="0"/>
              <a:t>Proposição I – O preço regulado ótimo excede sempre o custo marginal. Para esse preço e fixada uma determinada estrutura financeira, existe uma dada probabilidade de falência.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Estratégias em “Utilities”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Proposição II – Em determinadas condições, o preço regulado ótimo aumenta quando a qualidade da dívida da empresa apresenta deterioração.</a:t>
            </a:r>
          </a:p>
          <a:p>
            <a:pPr algn="just"/>
            <a:r>
              <a:rPr lang="pt-PT" dirty="0" smtClean="0"/>
              <a:t>Proposição III – Em determinadas condições, o preço regulado ótimo aumenta com acréscimos de capital alheio na estrutura financeira da empresa regulada. O preço regulado ótimo decresce com o aumento do nível de investimento </a:t>
            </a:r>
            <a:r>
              <a:rPr lang="pt-PT" smtClean="0"/>
              <a:t>da empresa.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EA75-3304-4CF5-980E-4BF500F759AD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619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Estratégias em “Utilities”</vt:lpstr>
      <vt:lpstr>Estratégias em “Utilities”</vt:lpstr>
      <vt:lpstr>Estratégias em “Utilities”</vt:lpstr>
      <vt:lpstr>Estratégias em “Utilities”</vt:lpstr>
      <vt:lpstr>Estratégias em “Utilities”</vt:lpstr>
      <vt:lpstr>Estratégias em “Utilities”</vt:lpstr>
      <vt:lpstr>Estratégias em “Utilities”</vt:lpstr>
      <vt:lpstr>Estratégias em “Utilities”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16</cp:revision>
  <dcterms:created xsi:type="dcterms:W3CDTF">2011-12-15T12:24:59Z</dcterms:created>
  <dcterms:modified xsi:type="dcterms:W3CDTF">2011-12-15T13:58:09Z</dcterms:modified>
</cp:coreProperties>
</file>