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70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36348F-F67C-4BB2-8189-C43D0B58A39D}" type="datetimeFigureOut">
              <a:rPr lang="pt-PT" smtClean="0"/>
              <a:pPr/>
              <a:t>25-02-2013</a:t>
            </a:fld>
            <a:endParaRPr lang="pt-PT"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A16572-F14D-4E0B-8749-16150BB8723F}" type="slidenum">
              <a:rPr lang="pt-PT" smtClean="0"/>
              <a:pPr/>
              <a:t>‹#›</a:t>
            </a:fld>
            <a:endParaRPr lang="pt-PT"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33D33EB3-A51D-47AF-B8D4-8A1156D7FCF2}" type="datetime1">
              <a:rPr lang="pt-PT" smtClean="0"/>
              <a:pPr/>
              <a:t>25-02-2013</a:t>
            </a:fld>
            <a:endParaRPr lang="pt-PT" dirty="0"/>
          </a:p>
        </p:txBody>
      </p:sp>
      <p:sp>
        <p:nvSpPr>
          <p:cNvPr id="5" name="Footer Placeholder 4"/>
          <p:cNvSpPr>
            <a:spLocks noGrp="1"/>
          </p:cNvSpPr>
          <p:nvPr>
            <p:ph type="ftr" sz="quarter" idx="11"/>
          </p:nvPr>
        </p:nvSpPr>
        <p:spPr/>
        <p:txBody>
          <a:bodyPr/>
          <a:lstStyle/>
          <a:p>
            <a:endParaRPr lang="pt-PT" dirty="0"/>
          </a:p>
        </p:txBody>
      </p:sp>
      <p:sp>
        <p:nvSpPr>
          <p:cNvPr id="6" name="Slide Number Placeholder 5"/>
          <p:cNvSpPr>
            <a:spLocks noGrp="1"/>
          </p:cNvSpPr>
          <p:nvPr>
            <p:ph type="sldNum" sz="quarter" idx="12"/>
          </p:nvPr>
        </p:nvSpPr>
        <p:spPr/>
        <p:txBody>
          <a:bodyPr/>
          <a:lstStyle/>
          <a:p>
            <a:fld id="{32BADF67-6787-4F34-AD54-D541210F54FA}" type="slidenum">
              <a:rPr lang="pt-PT" smtClean="0"/>
              <a:pPr/>
              <a:t>‹#›</a:t>
            </a:fld>
            <a:endParaRPr lang="pt-P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DEA4F8B4-D20A-44E8-B2CF-A62A6DB5657C}" type="datetime1">
              <a:rPr lang="pt-PT" smtClean="0"/>
              <a:pPr/>
              <a:t>25-02-2013</a:t>
            </a:fld>
            <a:endParaRPr lang="pt-PT" dirty="0"/>
          </a:p>
        </p:txBody>
      </p:sp>
      <p:sp>
        <p:nvSpPr>
          <p:cNvPr id="5" name="Footer Placeholder 4"/>
          <p:cNvSpPr>
            <a:spLocks noGrp="1"/>
          </p:cNvSpPr>
          <p:nvPr>
            <p:ph type="ftr" sz="quarter" idx="11"/>
          </p:nvPr>
        </p:nvSpPr>
        <p:spPr/>
        <p:txBody>
          <a:bodyPr/>
          <a:lstStyle/>
          <a:p>
            <a:endParaRPr lang="pt-PT" dirty="0"/>
          </a:p>
        </p:txBody>
      </p:sp>
      <p:sp>
        <p:nvSpPr>
          <p:cNvPr id="6" name="Slide Number Placeholder 5"/>
          <p:cNvSpPr>
            <a:spLocks noGrp="1"/>
          </p:cNvSpPr>
          <p:nvPr>
            <p:ph type="sldNum" sz="quarter" idx="12"/>
          </p:nvPr>
        </p:nvSpPr>
        <p:spPr/>
        <p:txBody>
          <a:bodyPr/>
          <a:lstStyle/>
          <a:p>
            <a:fld id="{32BADF67-6787-4F34-AD54-D541210F54FA}" type="slidenum">
              <a:rPr lang="pt-PT" smtClean="0"/>
              <a:pPr/>
              <a:t>‹#›</a:t>
            </a:fld>
            <a:endParaRPr lang="pt-P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AF7CE012-5946-4C56-A85B-93503C91712F}" type="datetime1">
              <a:rPr lang="pt-PT" smtClean="0"/>
              <a:pPr/>
              <a:t>25-02-2013</a:t>
            </a:fld>
            <a:endParaRPr lang="pt-PT" dirty="0"/>
          </a:p>
        </p:txBody>
      </p:sp>
      <p:sp>
        <p:nvSpPr>
          <p:cNvPr id="5" name="Footer Placeholder 4"/>
          <p:cNvSpPr>
            <a:spLocks noGrp="1"/>
          </p:cNvSpPr>
          <p:nvPr>
            <p:ph type="ftr" sz="quarter" idx="11"/>
          </p:nvPr>
        </p:nvSpPr>
        <p:spPr/>
        <p:txBody>
          <a:bodyPr/>
          <a:lstStyle/>
          <a:p>
            <a:endParaRPr lang="pt-PT" dirty="0"/>
          </a:p>
        </p:txBody>
      </p:sp>
      <p:sp>
        <p:nvSpPr>
          <p:cNvPr id="6" name="Slide Number Placeholder 5"/>
          <p:cNvSpPr>
            <a:spLocks noGrp="1"/>
          </p:cNvSpPr>
          <p:nvPr>
            <p:ph type="sldNum" sz="quarter" idx="12"/>
          </p:nvPr>
        </p:nvSpPr>
        <p:spPr/>
        <p:txBody>
          <a:bodyPr/>
          <a:lstStyle/>
          <a:p>
            <a:fld id="{32BADF67-6787-4F34-AD54-D541210F54FA}" type="slidenum">
              <a:rPr lang="pt-PT" smtClean="0"/>
              <a:pPr/>
              <a:t>‹#›</a:t>
            </a:fld>
            <a:endParaRPr lang="pt-P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B58A2192-1238-4FDC-9D3B-F3FAEF498E8A}" type="datetime1">
              <a:rPr lang="pt-PT" smtClean="0"/>
              <a:pPr/>
              <a:t>25-02-2013</a:t>
            </a:fld>
            <a:endParaRPr lang="pt-PT" dirty="0"/>
          </a:p>
        </p:txBody>
      </p:sp>
      <p:sp>
        <p:nvSpPr>
          <p:cNvPr id="5" name="Footer Placeholder 4"/>
          <p:cNvSpPr>
            <a:spLocks noGrp="1"/>
          </p:cNvSpPr>
          <p:nvPr>
            <p:ph type="ftr" sz="quarter" idx="11"/>
          </p:nvPr>
        </p:nvSpPr>
        <p:spPr/>
        <p:txBody>
          <a:bodyPr/>
          <a:lstStyle/>
          <a:p>
            <a:endParaRPr lang="pt-PT" dirty="0"/>
          </a:p>
        </p:txBody>
      </p:sp>
      <p:sp>
        <p:nvSpPr>
          <p:cNvPr id="6" name="Slide Number Placeholder 5"/>
          <p:cNvSpPr>
            <a:spLocks noGrp="1"/>
          </p:cNvSpPr>
          <p:nvPr>
            <p:ph type="sldNum" sz="quarter" idx="12"/>
          </p:nvPr>
        </p:nvSpPr>
        <p:spPr/>
        <p:txBody>
          <a:bodyPr/>
          <a:lstStyle/>
          <a:p>
            <a:fld id="{32BADF67-6787-4F34-AD54-D541210F54FA}" type="slidenum">
              <a:rPr lang="pt-PT" smtClean="0"/>
              <a:pPr/>
              <a:t>‹#›</a:t>
            </a:fld>
            <a:endParaRPr lang="pt-P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139AE5-810B-438C-92F6-51AD99867BCB}" type="datetime1">
              <a:rPr lang="pt-PT" smtClean="0"/>
              <a:pPr/>
              <a:t>25-02-2013</a:t>
            </a:fld>
            <a:endParaRPr lang="pt-PT" dirty="0"/>
          </a:p>
        </p:txBody>
      </p:sp>
      <p:sp>
        <p:nvSpPr>
          <p:cNvPr id="5" name="Footer Placeholder 4"/>
          <p:cNvSpPr>
            <a:spLocks noGrp="1"/>
          </p:cNvSpPr>
          <p:nvPr>
            <p:ph type="ftr" sz="quarter" idx="11"/>
          </p:nvPr>
        </p:nvSpPr>
        <p:spPr/>
        <p:txBody>
          <a:bodyPr/>
          <a:lstStyle/>
          <a:p>
            <a:endParaRPr lang="pt-PT" dirty="0"/>
          </a:p>
        </p:txBody>
      </p:sp>
      <p:sp>
        <p:nvSpPr>
          <p:cNvPr id="6" name="Slide Number Placeholder 5"/>
          <p:cNvSpPr>
            <a:spLocks noGrp="1"/>
          </p:cNvSpPr>
          <p:nvPr>
            <p:ph type="sldNum" sz="quarter" idx="12"/>
          </p:nvPr>
        </p:nvSpPr>
        <p:spPr/>
        <p:txBody>
          <a:bodyPr/>
          <a:lstStyle/>
          <a:p>
            <a:fld id="{32BADF67-6787-4F34-AD54-D541210F54FA}" type="slidenum">
              <a:rPr lang="pt-PT" smtClean="0"/>
              <a:pPr/>
              <a:t>‹#›</a:t>
            </a:fld>
            <a:endParaRPr lang="pt-P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FF034D4D-57DC-4D67-92FD-00E614720F01}" type="datetime1">
              <a:rPr lang="pt-PT" smtClean="0"/>
              <a:pPr/>
              <a:t>25-02-2013</a:t>
            </a:fld>
            <a:endParaRPr lang="pt-PT" dirty="0"/>
          </a:p>
        </p:txBody>
      </p:sp>
      <p:sp>
        <p:nvSpPr>
          <p:cNvPr id="6" name="Footer Placeholder 5"/>
          <p:cNvSpPr>
            <a:spLocks noGrp="1"/>
          </p:cNvSpPr>
          <p:nvPr>
            <p:ph type="ftr" sz="quarter" idx="11"/>
          </p:nvPr>
        </p:nvSpPr>
        <p:spPr/>
        <p:txBody>
          <a:bodyPr/>
          <a:lstStyle/>
          <a:p>
            <a:endParaRPr lang="pt-PT" dirty="0"/>
          </a:p>
        </p:txBody>
      </p:sp>
      <p:sp>
        <p:nvSpPr>
          <p:cNvPr id="7" name="Slide Number Placeholder 6"/>
          <p:cNvSpPr>
            <a:spLocks noGrp="1"/>
          </p:cNvSpPr>
          <p:nvPr>
            <p:ph type="sldNum" sz="quarter" idx="12"/>
          </p:nvPr>
        </p:nvSpPr>
        <p:spPr/>
        <p:txBody>
          <a:bodyPr/>
          <a:lstStyle/>
          <a:p>
            <a:fld id="{32BADF67-6787-4F34-AD54-D541210F54FA}" type="slidenum">
              <a:rPr lang="pt-PT" smtClean="0"/>
              <a:pPr/>
              <a:t>‹#›</a:t>
            </a:fld>
            <a:endParaRPr lang="pt-P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82BD49DF-8B26-4B8E-87A4-F17F3C555733}" type="datetime1">
              <a:rPr lang="pt-PT" smtClean="0"/>
              <a:pPr/>
              <a:t>25-02-2013</a:t>
            </a:fld>
            <a:endParaRPr lang="pt-PT" dirty="0"/>
          </a:p>
        </p:txBody>
      </p:sp>
      <p:sp>
        <p:nvSpPr>
          <p:cNvPr id="8" name="Footer Placeholder 7"/>
          <p:cNvSpPr>
            <a:spLocks noGrp="1"/>
          </p:cNvSpPr>
          <p:nvPr>
            <p:ph type="ftr" sz="quarter" idx="11"/>
          </p:nvPr>
        </p:nvSpPr>
        <p:spPr/>
        <p:txBody>
          <a:bodyPr/>
          <a:lstStyle/>
          <a:p>
            <a:endParaRPr lang="pt-PT" dirty="0"/>
          </a:p>
        </p:txBody>
      </p:sp>
      <p:sp>
        <p:nvSpPr>
          <p:cNvPr id="9" name="Slide Number Placeholder 8"/>
          <p:cNvSpPr>
            <a:spLocks noGrp="1"/>
          </p:cNvSpPr>
          <p:nvPr>
            <p:ph type="sldNum" sz="quarter" idx="12"/>
          </p:nvPr>
        </p:nvSpPr>
        <p:spPr/>
        <p:txBody>
          <a:bodyPr/>
          <a:lstStyle/>
          <a:p>
            <a:fld id="{32BADF67-6787-4F34-AD54-D541210F54FA}" type="slidenum">
              <a:rPr lang="pt-PT" smtClean="0"/>
              <a:pPr/>
              <a:t>‹#›</a:t>
            </a:fld>
            <a:endParaRPr lang="pt-P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05631A93-86B6-4024-84DA-EBD71D9468BF}" type="datetime1">
              <a:rPr lang="pt-PT" smtClean="0"/>
              <a:pPr/>
              <a:t>25-02-2013</a:t>
            </a:fld>
            <a:endParaRPr lang="pt-PT" dirty="0"/>
          </a:p>
        </p:txBody>
      </p:sp>
      <p:sp>
        <p:nvSpPr>
          <p:cNvPr id="4" name="Footer Placeholder 3"/>
          <p:cNvSpPr>
            <a:spLocks noGrp="1"/>
          </p:cNvSpPr>
          <p:nvPr>
            <p:ph type="ftr" sz="quarter" idx="11"/>
          </p:nvPr>
        </p:nvSpPr>
        <p:spPr/>
        <p:txBody>
          <a:bodyPr/>
          <a:lstStyle/>
          <a:p>
            <a:endParaRPr lang="pt-PT" dirty="0"/>
          </a:p>
        </p:txBody>
      </p:sp>
      <p:sp>
        <p:nvSpPr>
          <p:cNvPr id="5" name="Slide Number Placeholder 4"/>
          <p:cNvSpPr>
            <a:spLocks noGrp="1"/>
          </p:cNvSpPr>
          <p:nvPr>
            <p:ph type="sldNum" sz="quarter" idx="12"/>
          </p:nvPr>
        </p:nvSpPr>
        <p:spPr/>
        <p:txBody>
          <a:bodyPr/>
          <a:lstStyle/>
          <a:p>
            <a:fld id="{32BADF67-6787-4F34-AD54-D541210F54FA}" type="slidenum">
              <a:rPr lang="pt-PT" smtClean="0"/>
              <a:pPr/>
              <a:t>‹#›</a:t>
            </a:fld>
            <a:endParaRPr lang="pt-P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CCF2A-4863-4557-B82B-58FD15454B4E}" type="datetime1">
              <a:rPr lang="pt-PT" smtClean="0"/>
              <a:pPr/>
              <a:t>25-02-2013</a:t>
            </a:fld>
            <a:endParaRPr lang="pt-PT" dirty="0"/>
          </a:p>
        </p:txBody>
      </p:sp>
      <p:sp>
        <p:nvSpPr>
          <p:cNvPr id="3" name="Footer Placeholder 2"/>
          <p:cNvSpPr>
            <a:spLocks noGrp="1"/>
          </p:cNvSpPr>
          <p:nvPr>
            <p:ph type="ftr" sz="quarter" idx="11"/>
          </p:nvPr>
        </p:nvSpPr>
        <p:spPr/>
        <p:txBody>
          <a:bodyPr/>
          <a:lstStyle/>
          <a:p>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a:t>
            </a:fld>
            <a:endParaRPr lang="pt-P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A22651-D411-4D49-9052-529574C2197B}" type="datetime1">
              <a:rPr lang="pt-PT" smtClean="0"/>
              <a:pPr/>
              <a:t>25-02-2013</a:t>
            </a:fld>
            <a:endParaRPr lang="pt-PT" dirty="0"/>
          </a:p>
        </p:txBody>
      </p:sp>
      <p:sp>
        <p:nvSpPr>
          <p:cNvPr id="6" name="Footer Placeholder 5"/>
          <p:cNvSpPr>
            <a:spLocks noGrp="1"/>
          </p:cNvSpPr>
          <p:nvPr>
            <p:ph type="ftr" sz="quarter" idx="11"/>
          </p:nvPr>
        </p:nvSpPr>
        <p:spPr/>
        <p:txBody>
          <a:bodyPr/>
          <a:lstStyle/>
          <a:p>
            <a:endParaRPr lang="pt-PT" dirty="0"/>
          </a:p>
        </p:txBody>
      </p:sp>
      <p:sp>
        <p:nvSpPr>
          <p:cNvPr id="7" name="Slide Number Placeholder 6"/>
          <p:cNvSpPr>
            <a:spLocks noGrp="1"/>
          </p:cNvSpPr>
          <p:nvPr>
            <p:ph type="sldNum" sz="quarter" idx="12"/>
          </p:nvPr>
        </p:nvSpPr>
        <p:spPr/>
        <p:txBody>
          <a:bodyPr/>
          <a:lstStyle/>
          <a:p>
            <a:fld id="{32BADF67-6787-4F34-AD54-D541210F54FA}" type="slidenum">
              <a:rPr lang="pt-PT" smtClean="0"/>
              <a:pPr/>
              <a:t>‹#›</a:t>
            </a:fld>
            <a:endParaRPr lang="pt-P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0228B8-86EE-4BA8-9EF8-1F602611679B}" type="datetime1">
              <a:rPr lang="pt-PT" smtClean="0"/>
              <a:pPr/>
              <a:t>25-02-2013</a:t>
            </a:fld>
            <a:endParaRPr lang="pt-PT" dirty="0"/>
          </a:p>
        </p:txBody>
      </p:sp>
      <p:sp>
        <p:nvSpPr>
          <p:cNvPr id="6" name="Footer Placeholder 5"/>
          <p:cNvSpPr>
            <a:spLocks noGrp="1"/>
          </p:cNvSpPr>
          <p:nvPr>
            <p:ph type="ftr" sz="quarter" idx="11"/>
          </p:nvPr>
        </p:nvSpPr>
        <p:spPr/>
        <p:txBody>
          <a:bodyPr/>
          <a:lstStyle/>
          <a:p>
            <a:endParaRPr lang="pt-PT" dirty="0"/>
          </a:p>
        </p:txBody>
      </p:sp>
      <p:sp>
        <p:nvSpPr>
          <p:cNvPr id="7" name="Slide Number Placeholder 6"/>
          <p:cNvSpPr>
            <a:spLocks noGrp="1"/>
          </p:cNvSpPr>
          <p:nvPr>
            <p:ph type="sldNum" sz="quarter" idx="12"/>
          </p:nvPr>
        </p:nvSpPr>
        <p:spPr/>
        <p:txBody>
          <a:bodyPr/>
          <a:lstStyle/>
          <a:p>
            <a:fld id="{32BADF67-6787-4F34-AD54-D541210F54FA}" type="slidenum">
              <a:rPr lang="pt-PT" smtClean="0"/>
              <a:pPr/>
              <a:t>‹#›</a:t>
            </a:fld>
            <a:endParaRPr lang="pt-P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6D26B-DB63-43A3-BB03-2D84AADF9865}" type="datetime1">
              <a:rPr lang="pt-PT" smtClean="0"/>
              <a:pPr/>
              <a:t>25-02-2013</a:t>
            </a:fld>
            <a:endParaRPr lang="pt-PT"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BADF67-6787-4F34-AD54-D541210F54FA}" type="slidenum">
              <a:rPr lang="pt-PT" smtClean="0"/>
              <a:pPr/>
              <a:t>‹#›</a:t>
            </a:fld>
            <a:endParaRPr lang="pt-P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PT" dirty="0" smtClean="0"/>
              <a:t>2EGA107 Economia da Regulação</a:t>
            </a:r>
            <a:endParaRPr lang="pt-PT" dirty="0"/>
          </a:p>
        </p:txBody>
      </p:sp>
      <p:sp>
        <p:nvSpPr>
          <p:cNvPr id="3" name="Subtitle 2"/>
          <p:cNvSpPr>
            <a:spLocks noGrp="1"/>
          </p:cNvSpPr>
          <p:nvPr>
            <p:ph type="subTitle" idx="1"/>
          </p:nvPr>
        </p:nvSpPr>
        <p:spPr/>
        <p:txBody>
          <a:bodyPr/>
          <a:lstStyle/>
          <a:p>
            <a:r>
              <a:rPr lang="pt-PT" dirty="0" smtClean="0"/>
              <a:t>2012/13  </a:t>
            </a:r>
            <a:r>
              <a:rPr lang="pt-PT" dirty="0" smtClean="0"/>
              <a:t>2º Semestre</a:t>
            </a:r>
          </a:p>
          <a:p>
            <a:r>
              <a:rPr lang="pt-PT" dirty="0" smtClean="0"/>
              <a:t>Hélder Valente</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1</a:t>
            </a:fld>
            <a:endParaRPr lang="pt-P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1. O Papel do Governo numa Economia de Mercado</a:t>
            </a:r>
            <a:endParaRPr lang="pt-PT" dirty="0"/>
          </a:p>
        </p:txBody>
      </p:sp>
      <p:sp>
        <p:nvSpPr>
          <p:cNvPr id="3" name="Content Placeholder 2"/>
          <p:cNvSpPr>
            <a:spLocks noGrp="1"/>
          </p:cNvSpPr>
          <p:nvPr>
            <p:ph idx="1"/>
          </p:nvPr>
        </p:nvSpPr>
        <p:spPr/>
        <p:txBody>
          <a:bodyPr/>
          <a:lstStyle/>
          <a:p>
            <a:r>
              <a:rPr lang="pt-PT" dirty="0" smtClean="0"/>
              <a:t>Do paradigma dos mercados perfeitamente concorrenciais aos mercados reais.</a:t>
            </a:r>
          </a:p>
          <a:p>
            <a:r>
              <a:rPr lang="pt-PT" dirty="0" smtClean="0"/>
              <a:t>Concorrência versus regulação económica.</a:t>
            </a:r>
          </a:p>
          <a:p>
            <a:r>
              <a:rPr lang="pt-PT" dirty="0" smtClean="0"/>
              <a:t>Ver Texto nº 3 – Viscusi et al – Introdução.</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10</a:t>
            </a:fld>
            <a:endParaRPr lang="pt-P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Introdução à Regulação Económica (Viscusi et al, ch.10; Church e Ware, ch. 24)</a:t>
            </a:r>
            <a:endParaRPr lang="pt-PT" dirty="0"/>
          </a:p>
        </p:txBody>
      </p:sp>
      <p:sp>
        <p:nvSpPr>
          <p:cNvPr id="3" name="Content Placeholder 2"/>
          <p:cNvSpPr>
            <a:spLocks noGrp="1"/>
          </p:cNvSpPr>
          <p:nvPr>
            <p:ph idx="1"/>
          </p:nvPr>
        </p:nvSpPr>
        <p:spPr/>
        <p:txBody>
          <a:bodyPr/>
          <a:lstStyle/>
          <a:p>
            <a:r>
              <a:rPr lang="pt-PT" dirty="0" smtClean="0"/>
              <a:t>. Instrumentos regulatórios:</a:t>
            </a:r>
          </a:p>
          <a:p>
            <a:r>
              <a:rPr lang="pt-PT" dirty="0" smtClean="0"/>
              <a:t>  . Principais variáveis alvo de controlo: preço, quantidade, número de empresas (entrada e saída);</a:t>
            </a:r>
          </a:p>
          <a:p>
            <a:r>
              <a:rPr lang="pt-PT" dirty="0" smtClean="0"/>
              <a:t>   . Menos frequentemente: Qualidade, Publicidade (informação), Investimento (financiamento).</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11</a:t>
            </a:fld>
            <a:endParaRPr lang="pt-P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Introdução à Regulação Económica</a:t>
            </a:r>
            <a:endParaRPr lang="pt-PT" dirty="0"/>
          </a:p>
        </p:txBody>
      </p:sp>
      <p:sp>
        <p:nvSpPr>
          <p:cNvPr id="3" name="Content Placeholder 2"/>
          <p:cNvSpPr>
            <a:spLocks noGrp="1"/>
          </p:cNvSpPr>
          <p:nvPr>
            <p:ph idx="1"/>
          </p:nvPr>
        </p:nvSpPr>
        <p:spPr/>
        <p:txBody>
          <a:bodyPr>
            <a:normAutofit lnSpcReduction="10000"/>
          </a:bodyPr>
          <a:lstStyle/>
          <a:p>
            <a:r>
              <a:rPr lang="pt-PT" dirty="0" smtClean="0"/>
              <a:t>. Controlo de preços</a:t>
            </a:r>
          </a:p>
          <a:p>
            <a:r>
              <a:rPr lang="pt-PT" dirty="0" smtClean="0"/>
              <a:t>  . Especificação de um preço específico ou estabelecimento de um intervalo de variação.</a:t>
            </a:r>
          </a:p>
          <a:p>
            <a:r>
              <a:rPr lang="pt-PT" dirty="0" smtClean="0"/>
              <a:t>     . Preço máximo (“price-cap”);</a:t>
            </a:r>
          </a:p>
          <a:p>
            <a:r>
              <a:rPr lang="pt-PT" dirty="0" smtClean="0"/>
              <a:t>     . Preço mínimo (possibilidade de comportamentos predatórios) conjuntamente com “price-cap”;</a:t>
            </a:r>
          </a:p>
          <a:p>
            <a:r>
              <a:rPr lang="pt-PT" dirty="0" smtClean="0"/>
              <a:t>      . Preços específicos versus regulação da estrutura tarifária (subsidiação cruzada).  </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12</a:t>
            </a:fld>
            <a:endParaRPr lang="pt-P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Introdução à Regulação Económica</a:t>
            </a:r>
            <a:endParaRPr lang="pt-PT" dirty="0"/>
          </a:p>
        </p:txBody>
      </p:sp>
      <p:sp>
        <p:nvSpPr>
          <p:cNvPr id="3" name="Content Placeholder 2"/>
          <p:cNvSpPr>
            <a:spLocks noGrp="1"/>
          </p:cNvSpPr>
          <p:nvPr>
            <p:ph idx="1"/>
          </p:nvPr>
        </p:nvSpPr>
        <p:spPr/>
        <p:txBody>
          <a:bodyPr/>
          <a:lstStyle/>
          <a:p>
            <a:r>
              <a:rPr lang="pt-PT" dirty="0" smtClean="0"/>
              <a:t>. Em termos práticos: Regulação dos preços – Limitar lucros da indústria – Taxa de rendibilidade máxima permitida (s) (“normal rate-of-returm”) – “regulatory lag” – aleatoriedade – Risco Regulatório.</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13</a:t>
            </a:fld>
            <a:endParaRPr lang="pt-P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Introdução à Regulação Económica</a:t>
            </a:r>
            <a:endParaRPr lang="pt-PT" dirty="0"/>
          </a:p>
        </p:txBody>
      </p:sp>
      <p:sp>
        <p:nvSpPr>
          <p:cNvPr id="3" name="Content Placeholder 2"/>
          <p:cNvSpPr>
            <a:spLocks noGrp="1"/>
          </p:cNvSpPr>
          <p:nvPr>
            <p:ph idx="1"/>
          </p:nvPr>
        </p:nvSpPr>
        <p:spPr/>
        <p:txBody>
          <a:bodyPr>
            <a:normAutofit lnSpcReduction="10000"/>
          </a:bodyPr>
          <a:lstStyle/>
          <a:p>
            <a:r>
              <a:rPr lang="pt-PT" dirty="0" smtClean="0"/>
              <a:t>. Controlo de quantidades</a:t>
            </a:r>
          </a:p>
          <a:p>
            <a:r>
              <a:rPr lang="pt-PT" dirty="0" smtClean="0"/>
              <a:t>  . Mais comum – “Meet all demand at the reg  ulatory price”  (ex. “electric utilities”).</a:t>
            </a:r>
          </a:p>
          <a:p>
            <a:r>
              <a:rPr lang="pt-PT" dirty="0" smtClean="0"/>
              <a:t>  . Regulação mal ajustada dos preços – Escassez.</a:t>
            </a:r>
          </a:p>
          <a:p>
            <a:r>
              <a:rPr lang="pt-PT" dirty="0" smtClean="0"/>
              <a:t>. Controlo do número de empresas (entrada e saída)</a:t>
            </a:r>
          </a:p>
          <a:p>
            <a:r>
              <a:rPr lang="pt-PT" dirty="0" smtClean="0"/>
              <a:t>   . Entrada de novas empresas controlada (“public utilities”).</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14</a:t>
            </a:fld>
            <a:endParaRPr lang="pt-P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Introdução à Regulação Económica</a:t>
            </a:r>
            <a:endParaRPr lang="pt-PT" dirty="0"/>
          </a:p>
        </p:txBody>
      </p:sp>
      <p:sp>
        <p:nvSpPr>
          <p:cNvPr id="3" name="Content Placeholder 2"/>
          <p:cNvSpPr>
            <a:spLocks noGrp="1"/>
          </p:cNvSpPr>
          <p:nvPr>
            <p:ph idx="1"/>
          </p:nvPr>
        </p:nvSpPr>
        <p:spPr/>
        <p:txBody>
          <a:bodyPr>
            <a:normAutofit lnSpcReduction="10000"/>
          </a:bodyPr>
          <a:lstStyle/>
          <a:p>
            <a:r>
              <a:rPr lang="pt-PT" dirty="0" smtClean="0"/>
              <a:t>   . Entrada de empresas já existentes noutros mercados já servidos por empresas reguladas ou não.</a:t>
            </a:r>
          </a:p>
          <a:p>
            <a:r>
              <a:rPr lang="pt-PT" dirty="0" smtClean="0"/>
              <a:t>    . Controlo (regulação) da saída.</a:t>
            </a:r>
          </a:p>
          <a:p>
            <a:r>
              <a:rPr lang="pt-PT" dirty="0" smtClean="0"/>
              <a:t>    . Começo de uma nova actividade – Barreiras burocráticas e administrativas – Custos de entrada (“sunk costs”). </a:t>
            </a:r>
          </a:p>
          <a:p>
            <a:r>
              <a:rPr lang="pt-PT" dirty="0" smtClean="0"/>
              <a:t>Entrada e saída (mecanismo) – determinante-chave para a eficiência alocativa e produtiva.</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15</a:t>
            </a:fld>
            <a:endParaRPr lang="pt-P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1. O Papel do Governo numa Economia de Mercado </a:t>
            </a:r>
            <a:endParaRPr lang="pt-PT" dirty="0"/>
          </a:p>
        </p:txBody>
      </p:sp>
      <p:sp>
        <p:nvSpPr>
          <p:cNvPr id="3" name="Content Placeholder 2"/>
          <p:cNvSpPr>
            <a:spLocks noGrp="1"/>
          </p:cNvSpPr>
          <p:nvPr>
            <p:ph idx="1"/>
          </p:nvPr>
        </p:nvSpPr>
        <p:spPr/>
        <p:txBody>
          <a:bodyPr>
            <a:normAutofit fontScale="92500"/>
          </a:bodyPr>
          <a:lstStyle/>
          <a:p>
            <a:r>
              <a:rPr lang="pt-PT" dirty="0" smtClean="0"/>
              <a:t>O que é a Regulação Económica? Porquê regular?</a:t>
            </a:r>
          </a:p>
          <a:p>
            <a:r>
              <a:rPr lang="pt-PT" dirty="0" smtClean="0"/>
              <a:t>Empresas com livre iniciativa decidem:</a:t>
            </a:r>
          </a:p>
          <a:p>
            <a:r>
              <a:rPr lang="pt-PT" dirty="0" smtClean="0"/>
              <a:t>.Que produtos produzir;</a:t>
            </a:r>
          </a:p>
          <a:p>
            <a:r>
              <a:rPr lang="pt-PT" dirty="0" smtClean="0"/>
              <a:t>.Quanto produzir;</a:t>
            </a:r>
          </a:p>
          <a:p>
            <a:r>
              <a:rPr lang="pt-PT" dirty="0" smtClean="0"/>
              <a:t>. Que preços praticar;</a:t>
            </a:r>
          </a:p>
          <a:p>
            <a:r>
              <a:rPr lang="pt-PT" dirty="0" smtClean="0"/>
              <a:t>. Como produzir;</a:t>
            </a:r>
          </a:p>
          <a:p>
            <a:r>
              <a:rPr lang="pt-PT" dirty="0" smtClean="0"/>
              <a:t>. Quanto investir;</a:t>
            </a:r>
          </a:p>
          <a:p>
            <a:r>
              <a:rPr lang="pt-PT" dirty="0" smtClean="0"/>
              <a:t>. Como financiar os investimentos.</a:t>
            </a:r>
          </a:p>
          <a:p>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2</a:t>
            </a:fld>
            <a:endParaRPr lang="pt-P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1. O Papel do Governo numa Economia de Mercado</a:t>
            </a:r>
            <a:endParaRPr lang="pt-PT" dirty="0"/>
          </a:p>
        </p:txBody>
      </p:sp>
      <p:sp>
        <p:nvSpPr>
          <p:cNvPr id="3" name="Content Placeholder 2"/>
          <p:cNvSpPr>
            <a:spLocks noGrp="1"/>
          </p:cNvSpPr>
          <p:nvPr>
            <p:ph idx="1"/>
          </p:nvPr>
        </p:nvSpPr>
        <p:spPr/>
        <p:txBody>
          <a:bodyPr>
            <a:normAutofit lnSpcReduction="10000"/>
          </a:bodyPr>
          <a:lstStyle/>
          <a:p>
            <a:r>
              <a:rPr lang="pt-PT" dirty="0" smtClean="0"/>
              <a:t>. Empresas reguladas – restrições nas suas escolhas impostas (poder coercivo – ameaça de sanção) por um orgão regulador.</a:t>
            </a:r>
          </a:p>
          <a:p>
            <a:r>
              <a:rPr lang="pt-PT" dirty="0" smtClean="0"/>
              <a:t>. Regulação económica vs. Regulação social:</a:t>
            </a:r>
          </a:p>
          <a:p>
            <a:r>
              <a:rPr lang="pt-PT" dirty="0" smtClean="0"/>
              <a:t>   . Regulação “económica” (tradicional) – estabelecimento de regras sobre preços e qualidade de serviço, número de empresas, condições de acesso às actividades e investimentos.</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3</a:t>
            </a:fld>
            <a:endParaRPr lang="pt-P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1. O Papel do Governo numa Economia de Mercado</a:t>
            </a:r>
            <a:endParaRPr lang="pt-PT" dirty="0"/>
          </a:p>
        </p:txBody>
      </p:sp>
      <p:sp>
        <p:nvSpPr>
          <p:cNvPr id="3" name="Content Placeholder 2"/>
          <p:cNvSpPr>
            <a:spLocks noGrp="1"/>
          </p:cNvSpPr>
          <p:nvPr>
            <p:ph idx="1"/>
          </p:nvPr>
        </p:nvSpPr>
        <p:spPr/>
        <p:txBody>
          <a:bodyPr>
            <a:normAutofit fontScale="92500" lnSpcReduction="10000"/>
          </a:bodyPr>
          <a:lstStyle/>
          <a:p>
            <a:r>
              <a:rPr lang="pt-PT" dirty="0" smtClean="0"/>
              <a:t>  . Regulação designada como “social” – protecção do meio ambiente, saúde, condições de trabalho, qualidade e segurança de bens e serviços, defesa dos consumidores. Normalmente é exercida através da imposição de restrições principalmente sobre a tecnologia de produção ou sobre as características físicas e tecnológicas dos produtos (embora também possa envolver instrumentos como o controlo de preços e de investimentos).</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4</a:t>
            </a:fld>
            <a:endParaRPr lang="pt-P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1. O Papel do Governo numa Economia de Mercado</a:t>
            </a:r>
            <a:endParaRPr lang="pt-PT" dirty="0"/>
          </a:p>
        </p:txBody>
      </p:sp>
      <p:sp>
        <p:nvSpPr>
          <p:cNvPr id="3" name="Content Placeholder 2"/>
          <p:cNvSpPr>
            <a:spLocks noGrp="1"/>
          </p:cNvSpPr>
          <p:nvPr>
            <p:ph idx="1"/>
          </p:nvPr>
        </p:nvSpPr>
        <p:spPr/>
        <p:txBody>
          <a:bodyPr/>
          <a:lstStyle/>
          <a:p>
            <a:r>
              <a:rPr lang="pt-PT" dirty="0" smtClean="0"/>
              <a:t>Uma sistematização deste tipo corresponde em boa medida à evolução do papel do Estado nalgumas das economias de mercado mais desenvolvidas ao longo do século passado.</a:t>
            </a:r>
          </a:p>
          <a:p>
            <a:r>
              <a:rPr lang="pt-PT" dirty="0" smtClean="0"/>
              <a:t>A regulação económica é mais tradicional, esteve quase sempre presente (a par da Política de Concorrência), embora nem sempre da mesma forma e intensidade. </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5</a:t>
            </a:fld>
            <a:endParaRPr lang="pt-P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1. O Papel do Governo numa Economia de Mercado</a:t>
            </a:r>
            <a:endParaRPr lang="pt-PT" dirty="0"/>
          </a:p>
        </p:txBody>
      </p:sp>
      <p:sp>
        <p:nvSpPr>
          <p:cNvPr id="3" name="Content Placeholder 2"/>
          <p:cNvSpPr>
            <a:spLocks noGrp="1"/>
          </p:cNvSpPr>
          <p:nvPr>
            <p:ph idx="1"/>
          </p:nvPr>
        </p:nvSpPr>
        <p:spPr/>
        <p:txBody>
          <a:bodyPr>
            <a:normAutofit fontScale="92500" lnSpcReduction="10000"/>
          </a:bodyPr>
          <a:lstStyle/>
          <a:p>
            <a:r>
              <a:rPr lang="pt-PT" dirty="0" smtClean="0"/>
              <a:t>A Regulação social ganhou influência nas sociedades ocidentais na segunda metade do século XX, sobretudo a partir dos anos 60, como resultado das preferências que os cidadãos revelaram nesse sentido, através da sua procura nos mercados, por exemplo optando por produtos mais seguros, mas também através do processo político, votando nos políticos e nos partidos que se propunham desenvolver esse tipo de regulação.</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6</a:t>
            </a:fld>
            <a:endParaRPr lang="pt-P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1. O Papel do Governo numa Economia de Mercado</a:t>
            </a:r>
            <a:endParaRPr lang="pt-PT" dirty="0"/>
          </a:p>
        </p:txBody>
      </p:sp>
      <p:sp>
        <p:nvSpPr>
          <p:cNvPr id="3" name="Content Placeholder 2"/>
          <p:cNvSpPr>
            <a:spLocks noGrp="1"/>
          </p:cNvSpPr>
          <p:nvPr>
            <p:ph idx="1"/>
          </p:nvPr>
        </p:nvSpPr>
        <p:spPr/>
        <p:txBody>
          <a:bodyPr>
            <a:normAutofit fontScale="92500" lnSpcReduction="10000"/>
          </a:bodyPr>
          <a:lstStyle/>
          <a:p>
            <a:r>
              <a:rPr lang="pt-PT" dirty="0" smtClean="0"/>
              <a:t>A distinção proposta acaba, no entanto, por ser um pouco artificial.</a:t>
            </a:r>
          </a:p>
          <a:p>
            <a:r>
              <a:rPr lang="pt-PT" dirty="0" smtClean="0"/>
              <a:t>Com frequência, os problemas a resolver e as medidas a tomar, nos casos considerados como de regulação económica, acabam por ser semelhantes aos problemas e às medidas tomadas no âmbito da regulação dita social.</a:t>
            </a:r>
          </a:p>
          <a:p>
            <a:r>
              <a:rPr lang="pt-PT" dirty="0" smtClean="0"/>
              <a:t>(Uma referência clássica é: Ogus, A., Regulation, Legal Forms and Economic Theory. 1994, Oxford, Clarendon Press) </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7</a:t>
            </a:fld>
            <a:endParaRPr lang="pt-P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1. O Papel do Governo numa Economia de Mercado</a:t>
            </a:r>
            <a:endParaRPr lang="pt-PT" dirty="0"/>
          </a:p>
        </p:txBody>
      </p:sp>
      <p:sp>
        <p:nvSpPr>
          <p:cNvPr id="3" name="Content Placeholder 2"/>
          <p:cNvSpPr>
            <a:spLocks noGrp="1"/>
          </p:cNvSpPr>
          <p:nvPr>
            <p:ph idx="1"/>
          </p:nvPr>
        </p:nvSpPr>
        <p:spPr/>
        <p:txBody>
          <a:bodyPr/>
          <a:lstStyle/>
          <a:p>
            <a:r>
              <a:rPr lang="pt-PT" dirty="0" smtClean="0"/>
              <a:t>(Um bom resumo do estado da arte na regulação económica é constituído pelo 1º capítulo do International Handbook on Economic Regulation, 2006, citado na bibliografia principal: “Development in the theory and practice of regulatory economics”, Michael A. Crew e David Parker) </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8</a:t>
            </a:fld>
            <a:endParaRPr lang="pt-P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1. O Papel do Governo numa Economia de Mercado</a:t>
            </a:r>
            <a:endParaRPr lang="pt-PT" dirty="0"/>
          </a:p>
        </p:txBody>
      </p:sp>
      <p:sp>
        <p:nvSpPr>
          <p:cNvPr id="3" name="Content Placeholder 2"/>
          <p:cNvSpPr>
            <a:spLocks noGrp="1"/>
          </p:cNvSpPr>
          <p:nvPr>
            <p:ph idx="1"/>
          </p:nvPr>
        </p:nvSpPr>
        <p:spPr/>
        <p:txBody>
          <a:bodyPr>
            <a:normAutofit fontScale="85000" lnSpcReduction="10000"/>
          </a:bodyPr>
          <a:lstStyle/>
          <a:p>
            <a:r>
              <a:rPr lang="pt-PT" dirty="0" smtClean="0"/>
              <a:t>Quando uma indústria é regulada o seu desempenho em termos de (Eficiência na) Afectação de Recursos e Eficiência Produtiva é co-determinado pelas forças de mercado e por processos administrativos.</a:t>
            </a:r>
          </a:p>
          <a:p>
            <a:r>
              <a:rPr lang="pt-PT" dirty="0" smtClean="0"/>
              <a:t>No entanto, a tutela não consegue regular todas as decisões, porque é fisicamente impossível monitorizar de uma forma perfeita (problemas de assimetria de informação) empresas e consumidores (forças de mercado continuam a desempenhar um papel mais ou menos importante).</a:t>
            </a:r>
            <a:endParaRPr lang="pt-PT" dirty="0"/>
          </a:p>
        </p:txBody>
      </p:sp>
      <p:sp>
        <p:nvSpPr>
          <p:cNvPr id="4" name="Slide Number Placeholder 3"/>
          <p:cNvSpPr>
            <a:spLocks noGrp="1"/>
          </p:cNvSpPr>
          <p:nvPr>
            <p:ph type="sldNum" sz="quarter" idx="12"/>
          </p:nvPr>
        </p:nvSpPr>
        <p:spPr/>
        <p:txBody>
          <a:bodyPr/>
          <a:lstStyle/>
          <a:p>
            <a:fld id="{32BADF67-6787-4F34-AD54-D541210F54FA}" type="slidenum">
              <a:rPr lang="pt-PT" smtClean="0"/>
              <a:pPr/>
              <a:t>9</a:t>
            </a:fld>
            <a:endParaRPr lang="pt-PT"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928</Words>
  <Application>Microsoft Office PowerPoint</Application>
  <PresentationFormat>On-screen Show (4:3)</PresentationFormat>
  <Paragraphs>74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2EGA107 Economia da Regulação</vt:lpstr>
      <vt:lpstr>1. O Papel do Governo numa Economia de Mercado </vt:lpstr>
      <vt:lpstr>1. O Papel do Governo numa Economia de Mercado</vt:lpstr>
      <vt:lpstr>1. O Papel do Governo numa Economia de Mercado</vt:lpstr>
      <vt:lpstr>1. O Papel do Governo numa Economia de Mercado</vt:lpstr>
      <vt:lpstr>1. O Papel do Governo numa Economia de Mercado</vt:lpstr>
      <vt:lpstr>1. O Papel do Governo numa Economia de Mercado</vt:lpstr>
      <vt:lpstr>1. O Papel do Governo numa Economia de Mercado</vt:lpstr>
      <vt:lpstr>1. O Papel do Governo numa Economia de Mercado</vt:lpstr>
      <vt:lpstr>1. O Papel do Governo numa Economia de Mercado</vt:lpstr>
      <vt:lpstr>Introdução à Regulação Económica (Viscusi et al, ch.10; Church e Ware, ch. 24)</vt:lpstr>
      <vt:lpstr>Introdução à Regulação Económica</vt:lpstr>
      <vt:lpstr>Introdução à Regulação Económica</vt:lpstr>
      <vt:lpstr>Introdução à Regulação Económica</vt:lpstr>
      <vt:lpstr>Introdução à Regulação Económica</vt:lpstr>
    </vt:vector>
  </TitlesOfParts>
  <Company>FEP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2EGA107 Economia da Regulação</dc:title>
  <dc:creator>hmvs</dc:creator>
  <cp:lastModifiedBy>hmvs</cp:lastModifiedBy>
  <cp:revision>41</cp:revision>
  <dcterms:created xsi:type="dcterms:W3CDTF">2011-02-22T12:30:27Z</dcterms:created>
  <dcterms:modified xsi:type="dcterms:W3CDTF">2013-02-25T17:12:04Z</dcterms:modified>
</cp:coreProperties>
</file>