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70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C559D1-6A45-49C6-AFDE-BD64C181A2F7}" type="datetimeFigureOut">
              <a:rPr lang="pt-PT" smtClean="0"/>
              <a:pPr/>
              <a:t>22-10-2012</a:t>
            </a:fld>
            <a:endParaRPr lang="pt-P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122E8C-1629-4C54-94C7-C01A3867E1DE}" type="slidenum">
              <a:rPr lang="pt-PT" smtClean="0"/>
              <a:pPr/>
              <a:t>‹#›</a:t>
            </a:fld>
            <a:endParaRPr lang="pt-P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P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PT"/>
          </a:p>
        </p:txBody>
      </p:sp>
      <p:sp>
        <p:nvSpPr>
          <p:cNvPr id="4" name="Date Placeholder 3"/>
          <p:cNvSpPr>
            <a:spLocks noGrp="1"/>
          </p:cNvSpPr>
          <p:nvPr>
            <p:ph type="dt" sz="half" idx="10"/>
          </p:nvPr>
        </p:nvSpPr>
        <p:spPr/>
        <p:txBody>
          <a:bodyPr/>
          <a:lstStyle/>
          <a:p>
            <a:fld id="{6C16F645-E32E-4311-B6FF-B22D103699D4}" type="datetime1">
              <a:rPr lang="pt-PT" smtClean="0"/>
              <a:pPr/>
              <a:t>22-10-2012</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5C04BE3C-C854-4E30-8453-81A563771516}" type="slidenum">
              <a:rPr lang="pt-PT" smtClean="0"/>
              <a:pPr/>
              <a:t>‹#›</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A5C7CCDF-BEC8-43AF-ACBD-074EF08B7613}" type="datetime1">
              <a:rPr lang="pt-PT" smtClean="0"/>
              <a:pPr/>
              <a:t>22-10-2012</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5C04BE3C-C854-4E30-8453-81A563771516}" type="slidenum">
              <a:rPr lang="pt-PT" smtClean="0"/>
              <a:pPr/>
              <a:t>‹#›</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73243171-AA08-46C0-BC1E-57080A5E3FEF}" type="datetime1">
              <a:rPr lang="pt-PT" smtClean="0"/>
              <a:pPr/>
              <a:t>22-10-2012</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5C04BE3C-C854-4E30-8453-81A563771516}" type="slidenum">
              <a:rPr lang="pt-PT" smtClean="0"/>
              <a:pPr/>
              <a:t>‹#›</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611776A8-73F1-4178-B6E4-0EE5D53D8D06}" type="datetime1">
              <a:rPr lang="pt-PT" smtClean="0"/>
              <a:pPr/>
              <a:t>22-10-2012</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5C04BE3C-C854-4E30-8453-81A563771516}" type="slidenum">
              <a:rPr lang="pt-PT" smtClean="0"/>
              <a:pPr/>
              <a:t>‹#›</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P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EF74F-5BF2-4ED4-822E-B260706D2EF8}" type="datetime1">
              <a:rPr lang="pt-PT" smtClean="0"/>
              <a:pPr/>
              <a:t>22-10-2012</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5C04BE3C-C854-4E30-8453-81A563771516}" type="slidenum">
              <a:rPr lang="pt-PT" smtClean="0"/>
              <a:pPr/>
              <a:t>‹#›</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Date Placeholder 4"/>
          <p:cNvSpPr>
            <a:spLocks noGrp="1"/>
          </p:cNvSpPr>
          <p:nvPr>
            <p:ph type="dt" sz="half" idx="10"/>
          </p:nvPr>
        </p:nvSpPr>
        <p:spPr/>
        <p:txBody>
          <a:bodyPr/>
          <a:lstStyle/>
          <a:p>
            <a:fld id="{E0547F01-D585-4491-8D7A-ABA804A066C3}" type="datetime1">
              <a:rPr lang="pt-PT" smtClean="0"/>
              <a:pPr/>
              <a:t>22-10-2012</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5C04BE3C-C854-4E30-8453-81A563771516}" type="slidenum">
              <a:rPr lang="pt-PT" smtClean="0"/>
              <a:pPr/>
              <a:t>‹#›</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P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7" name="Date Placeholder 6"/>
          <p:cNvSpPr>
            <a:spLocks noGrp="1"/>
          </p:cNvSpPr>
          <p:nvPr>
            <p:ph type="dt" sz="half" idx="10"/>
          </p:nvPr>
        </p:nvSpPr>
        <p:spPr/>
        <p:txBody>
          <a:bodyPr/>
          <a:lstStyle/>
          <a:p>
            <a:fld id="{A20FD037-922D-487B-AEBB-F7B460A3EC4B}" type="datetime1">
              <a:rPr lang="pt-PT" smtClean="0"/>
              <a:pPr/>
              <a:t>22-10-2012</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5C04BE3C-C854-4E30-8453-81A563771516}" type="slidenum">
              <a:rPr lang="pt-PT" smtClean="0"/>
              <a:pPr/>
              <a:t>‹#›</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Date Placeholder 2"/>
          <p:cNvSpPr>
            <a:spLocks noGrp="1"/>
          </p:cNvSpPr>
          <p:nvPr>
            <p:ph type="dt" sz="half" idx="10"/>
          </p:nvPr>
        </p:nvSpPr>
        <p:spPr/>
        <p:txBody>
          <a:bodyPr/>
          <a:lstStyle/>
          <a:p>
            <a:fld id="{B7FD3C33-1C7B-4449-A383-45DCDE7938CD}" type="datetime1">
              <a:rPr lang="pt-PT" smtClean="0"/>
              <a:pPr/>
              <a:t>22-10-2012</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5C04BE3C-C854-4E30-8453-81A563771516}" type="slidenum">
              <a:rPr lang="pt-PT" smtClean="0"/>
              <a:pPr/>
              <a:t>‹#›</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85A48-8B59-4993-AE34-B065E5C5F66F}" type="datetime1">
              <a:rPr lang="pt-PT" smtClean="0"/>
              <a:pPr/>
              <a:t>22-10-2012</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5C04BE3C-C854-4E30-8453-81A563771516}" type="slidenum">
              <a:rPr lang="pt-PT" smtClean="0"/>
              <a:pPr/>
              <a:t>‹#›</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P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B53577-6C3C-4B07-8FF6-4CF56D2264B3}" type="datetime1">
              <a:rPr lang="pt-PT" smtClean="0"/>
              <a:pPr/>
              <a:t>22-10-2012</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5C04BE3C-C854-4E30-8453-81A563771516}" type="slidenum">
              <a:rPr lang="pt-PT" smtClean="0"/>
              <a:pPr/>
              <a:t>‹#›</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P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827E8A-8575-4BCE-AFE9-594EF8275802}" type="datetime1">
              <a:rPr lang="pt-PT" smtClean="0"/>
              <a:pPr/>
              <a:t>22-10-2012</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5C04BE3C-C854-4E30-8453-81A563771516}" type="slidenum">
              <a:rPr lang="pt-PT" smtClean="0"/>
              <a:pPr/>
              <a:t>‹#›</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t-P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D6EE33-2C26-48B8-8592-3521A28B5ED0}" type="datetime1">
              <a:rPr lang="pt-PT" smtClean="0"/>
              <a:pPr/>
              <a:t>22-10-2012</a:t>
            </a:fld>
            <a:endParaRPr lang="pt-P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04BE3C-C854-4E30-8453-81A563771516}" type="slidenum">
              <a:rPr lang="pt-PT" smtClean="0"/>
              <a:pPr/>
              <a:t>‹#›</a:t>
            </a:fld>
            <a:endParaRPr lang="pt-P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pt-PT" dirty="0" smtClean="0"/>
              <a:t>Governo da Empresa</a:t>
            </a:r>
            <a:endParaRPr lang="pt-PT" dirty="0"/>
          </a:p>
        </p:txBody>
      </p:sp>
      <p:sp>
        <p:nvSpPr>
          <p:cNvPr id="5" name="Content Placeholder 4"/>
          <p:cNvSpPr>
            <a:spLocks noGrp="1"/>
          </p:cNvSpPr>
          <p:nvPr>
            <p:ph idx="1"/>
          </p:nvPr>
        </p:nvSpPr>
        <p:spPr/>
        <p:txBody>
          <a:bodyPr>
            <a:normAutofit fontScale="92500" lnSpcReduction="20000"/>
          </a:bodyPr>
          <a:lstStyle/>
          <a:p>
            <a:pPr algn="just"/>
            <a:r>
              <a:rPr lang="pt-PT" dirty="0" smtClean="0"/>
              <a:t>O tema “corporate governance”, governo das sociedades, governo da empresa ou governabilidade empresarial, remete-nos diretamente para o estudo da problemática da repartição de poderes no seio das organizações, qualquer que seja o seu tipo.</a:t>
            </a:r>
          </a:p>
          <a:p>
            <a:pPr algn="just"/>
            <a:r>
              <a:rPr lang="pt-PT" dirty="0" smtClean="0"/>
              <a:t>A instituição empresa, enquanto organização económica, pode ser vista como uma organização complexa, que resulta da união de esforços entre indivíduos com identidades, interesses e objetivos próprios.</a:t>
            </a:r>
            <a:endParaRPr lang="pt-PT" dirty="0"/>
          </a:p>
        </p:txBody>
      </p:sp>
      <p:sp>
        <p:nvSpPr>
          <p:cNvPr id="6" name="Slide Number Placeholder 5"/>
          <p:cNvSpPr>
            <a:spLocks noGrp="1"/>
          </p:cNvSpPr>
          <p:nvPr>
            <p:ph type="sldNum" sz="quarter" idx="12"/>
          </p:nvPr>
        </p:nvSpPr>
        <p:spPr/>
        <p:txBody>
          <a:bodyPr/>
          <a:lstStyle/>
          <a:p>
            <a:fld id="{5C04BE3C-C854-4E30-8453-81A563771516}" type="slidenum">
              <a:rPr lang="pt-PT" smtClean="0"/>
              <a:pPr/>
              <a:t>1</a:t>
            </a:fld>
            <a:endParaRPr lang="pt-P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Governo da Empresa</a:t>
            </a:r>
            <a:endParaRPr lang="pt-PT" dirty="0"/>
          </a:p>
        </p:txBody>
      </p:sp>
      <p:sp>
        <p:nvSpPr>
          <p:cNvPr id="3" name="Content Placeholder 2"/>
          <p:cNvSpPr>
            <a:spLocks noGrp="1"/>
          </p:cNvSpPr>
          <p:nvPr>
            <p:ph idx="1"/>
          </p:nvPr>
        </p:nvSpPr>
        <p:spPr/>
        <p:txBody>
          <a:bodyPr>
            <a:normAutofit lnSpcReduction="10000"/>
          </a:bodyPr>
          <a:lstStyle/>
          <a:p>
            <a:pPr algn="just"/>
            <a:r>
              <a:rPr lang="pt-PT" dirty="0" smtClean="0"/>
              <a:t>Estes interesses são normalmente divergentes, apesar de aqueles atores terem o dever de cooperarem entre si, através de relações em que impera a confiança.</a:t>
            </a:r>
          </a:p>
          <a:p>
            <a:pPr algn="just"/>
            <a:r>
              <a:rPr lang="pt-PT" dirty="0" smtClean="0"/>
              <a:t>Assim, a empresa desempenha um papel primordial no crescimento e desenvolvimento da sociedade, devido ao modo eficiente e eficaz como afeta os recursos que lhe são confiados.</a:t>
            </a:r>
            <a:endParaRPr lang="pt-PT" dirty="0"/>
          </a:p>
        </p:txBody>
      </p:sp>
      <p:sp>
        <p:nvSpPr>
          <p:cNvPr id="4" name="Slide Number Placeholder 3"/>
          <p:cNvSpPr>
            <a:spLocks noGrp="1"/>
          </p:cNvSpPr>
          <p:nvPr>
            <p:ph type="sldNum" sz="quarter" idx="12"/>
          </p:nvPr>
        </p:nvSpPr>
        <p:spPr/>
        <p:txBody>
          <a:bodyPr/>
          <a:lstStyle/>
          <a:p>
            <a:fld id="{5C04BE3C-C854-4E30-8453-81A563771516}" type="slidenum">
              <a:rPr lang="pt-PT" smtClean="0"/>
              <a:pPr/>
              <a:t>2</a:t>
            </a:fld>
            <a:endParaRPr lang="pt-P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Governo da Empresa</a:t>
            </a:r>
            <a:endParaRPr lang="pt-PT" dirty="0"/>
          </a:p>
        </p:txBody>
      </p:sp>
      <p:sp>
        <p:nvSpPr>
          <p:cNvPr id="3" name="Content Placeholder 2"/>
          <p:cNvSpPr>
            <a:spLocks noGrp="1"/>
          </p:cNvSpPr>
          <p:nvPr>
            <p:ph idx="1"/>
          </p:nvPr>
        </p:nvSpPr>
        <p:spPr/>
        <p:txBody>
          <a:bodyPr>
            <a:normAutofit fontScale="77500" lnSpcReduction="20000"/>
          </a:bodyPr>
          <a:lstStyle/>
          <a:p>
            <a:pPr algn="just"/>
            <a:r>
              <a:rPr lang="pt-PT" dirty="0" smtClean="0"/>
              <a:t>O estudo sistemático do tema da governabilidade empresarial é ainda muito recente. As diversas definições apresentadas refletem os interesses de investigação específicos dos seus autores. São parciais, se tivermos em conta os vários campos do conhecimento que esta temática potencialmente pode abranger.</a:t>
            </a:r>
          </a:p>
          <a:p>
            <a:pPr algn="just"/>
            <a:r>
              <a:rPr lang="pt-PT" dirty="0" smtClean="0"/>
              <a:t>Cada país tem os seus quadros de referência próprios, pelo que a uniformização dos padrões de governabilidade empresarial não devem passar tanto pela definição das mesmas regras, mas pela sua adaptação às caraterísticas históricas, políticas e culturais de cada país, procurando desta forma encontrar soluções que tenham os mesmos resultados, independentemente das estruturas institucionais existentes.</a:t>
            </a:r>
            <a:endParaRPr lang="pt-PT" dirty="0"/>
          </a:p>
        </p:txBody>
      </p:sp>
      <p:sp>
        <p:nvSpPr>
          <p:cNvPr id="4" name="Slide Number Placeholder 3"/>
          <p:cNvSpPr>
            <a:spLocks noGrp="1"/>
          </p:cNvSpPr>
          <p:nvPr>
            <p:ph type="sldNum" sz="quarter" idx="12"/>
          </p:nvPr>
        </p:nvSpPr>
        <p:spPr/>
        <p:txBody>
          <a:bodyPr/>
          <a:lstStyle/>
          <a:p>
            <a:fld id="{5C04BE3C-C854-4E30-8453-81A563771516}" type="slidenum">
              <a:rPr lang="pt-PT" smtClean="0"/>
              <a:pPr/>
              <a:t>3</a:t>
            </a:fld>
            <a:endParaRPr lang="pt-P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Conceitos de Governo da Empresa</a:t>
            </a:r>
            <a:endParaRPr lang="pt-PT" dirty="0"/>
          </a:p>
        </p:txBody>
      </p:sp>
      <p:sp>
        <p:nvSpPr>
          <p:cNvPr id="3" name="Content Placeholder 2"/>
          <p:cNvSpPr>
            <a:spLocks noGrp="1"/>
          </p:cNvSpPr>
          <p:nvPr>
            <p:ph idx="1"/>
          </p:nvPr>
        </p:nvSpPr>
        <p:spPr/>
        <p:txBody>
          <a:bodyPr>
            <a:normAutofit fontScale="85000" lnSpcReduction="20000"/>
          </a:bodyPr>
          <a:lstStyle/>
          <a:p>
            <a:pPr algn="just"/>
            <a:r>
              <a:rPr lang="pt-PT" dirty="0" smtClean="0"/>
              <a:t>Shleifer e Vishny (1997) – O governo da empresa refere-se às formas como os financiadores das empresas asseguram a obtenção de um retorno adequado nos seus investimentos (“A survey of corporate governance”, The Journal of Finance, Vol. 52, nº 2, Junho 1997).</a:t>
            </a:r>
          </a:p>
          <a:p>
            <a:pPr algn="just"/>
            <a:r>
              <a:rPr lang="pt-PT" dirty="0" smtClean="0"/>
              <a:t>John e Senbet (1998) – O governo da empresa diz respeito aos mecanismos através dos quais os “stakeholders” de uma empresa exercem controlo sobre os gestores de forma a assegurar a proteção dos seus interesses (Corporate governance and board effectiveness”, Journal of Banking and Finance, 22, pp. 371-403).</a:t>
            </a:r>
            <a:endParaRPr lang="pt-PT" dirty="0"/>
          </a:p>
        </p:txBody>
      </p:sp>
      <p:sp>
        <p:nvSpPr>
          <p:cNvPr id="4" name="Slide Number Placeholder 3"/>
          <p:cNvSpPr>
            <a:spLocks noGrp="1"/>
          </p:cNvSpPr>
          <p:nvPr>
            <p:ph type="sldNum" sz="quarter" idx="12"/>
          </p:nvPr>
        </p:nvSpPr>
        <p:spPr/>
        <p:txBody>
          <a:bodyPr/>
          <a:lstStyle/>
          <a:p>
            <a:fld id="{5C04BE3C-C854-4E30-8453-81A563771516}" type="slidenum">
              <a:rPr lang="pt-PT" smtClean="0"/>
              <a:pPr/>
              <a:t>4</a:t>
            </a:fld>
            <a:endParaRPr lang="pt-P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Conceitos de Governo da Empresa</a:t>
            </a:r>
            <a:endParaRPr lang="pt-PT" dirty="0"/>
          </a:p>
        </p:txBody>
      </p:sp>
      <p:sp>
        <p:nvSpPr>
          <p:cNvPr id="3" name="Content Placeholder 2"/>
          <p:cNvSpPr>
            <a:spLocks noGrp="1"/>
          </p:cNvSpPr>
          <p:nvPr>
            <p:ph idx="1"/>
          </p:nvPr>
        </p:nvSpPr>
        <p:spPr/>
        <p:txBody>
          <a:bodyPr>
            <a:normAutofit fontScale="85000" lnSpcReduction="10000"/>
          </a:bodyPr>
          <a:lstStyle/>
          <a:p>
            <a:pPr algn="just"/>
            <a:r>
              <a:rPr lang="pt-PT" dirty="0" smtClean="0"/>
              <a:t>Hart (1995) – Os problemas de governo da empresa surgem quando duas condições se juntam:</a:t>
            </a:r>
          </a:p>
          <a:p>
            <a:pPr algn="just"/>
            <a:r>
              <a:rPr lang="pt-PT" dirty="0" smtClean="0"/>
              <a:t>Uma é que existe um problema de agência, ou conflitos de interesse, envolvendo membros de uma organização (ex. proprietários, trabalhadores ou mesmo consumidores);</a:t>
            </a:r>
          </a:p>
          <a:p>
            <a:pPr algn="just"/>
            <a:r>
              <a:rPr lang="pt-PT" dirty="0" smtClean="0"/>
              <a:t>Segundo, os custos de transação são de tal </a:t>
            </a:r>
            <a:r>
              <a:rPr lang="pt-PT" dirty="0" smtClean="0"/>
              <a:t>forma elevados </a:t>
            </a:r>
            <a:r>
              <a:rPr lang="pt-PT" dirty="0" smtClean="0"/>
              <a:t>que este problema de agência não pode ser resolvido através de um contrato (“Corporate governance: some theory and applications”, Economic Journal, 105, pp. 687-689). </a:t>
            </a:r>
            <a:endParaRPr lang="pt-PT" dirty="0"/>
          </a:p>
        </p:txBody>
      </p:sp>
      <p:sp>
        <p:nvSpPr>
          <p:cNvPr id="4" name="Slide Number Placeholder 3"/>
          <p:cNvSpPr>
            <a:spLocks noGrp="1"/>
          </p:cNvSpPr>
          <p:nvPr>
            <p:ph type="sldNum" sz="quarter" idx="12"/>
          </p:nvPr>
        </p:nvSpPr>
        <p:spPr/>
        <p:txBody>
          <a:bodyPr/>
          <a:lstStyle/>
          <a:p>
            <a:fld id="{5C04BE3C-C854-4E30-8453-81A563771516}" type="slidenum">
              <a:rPr lang="pt-PT" smtClean="0"/>
              <a:pPr/>
              <a:t>5</a:t>
            </a:fld>
            <a:endParaRPr lang="pt-P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Conceitos de Governo da Empresa</a:t>
            </a:r>
            <a:endParaRPr lang="pt-PT" dirty="0"/>
          </a:p>
        </p:txBody>
      </p:sp>
      <p:sp>
        <p:nvSpPr>
          <p:cNvPr id="3" name="Content Placeholder 2"/>
          <p:cNvSpPr>
            <a:spLocks noGrp="1"/>
          </p:cNvSpPr>
          <p:nvPr>
            <p:ph idx="1"/>
          </p:nvPr>
        </p:nvSpPr>
        <p:spPr/>
        <p:txBody>
          <a:bodyPr>
            <a:normAutofit fontScale="92500" lnSpcReduction="10000"/>
          </a:bodyPr>
          <a:lstStyle/>
          <a:p>
            <a:pPr algn="just"/>
            <a:r>
              <a:rPr lang="pt-PT" dirty="0" smtClean="0"/>
              <a:t>Zingales (1997) – O governo da empresa refere-se ao conjunto complexo de restrições que molda a posterior negociação acerca das quase-rendas geradas na empresa (“Corporate governance”, NBER working paper, # 6309, publicado em The New Palgrave Dictionary of Economics and the Law).</a:t>
            </a:r>
          </a:p>
          <a:p>
            <a:pPr algn="just"/>
            <a:r>
              <a:rPr lang="pt-PT" dirty="0" smtClean="0"/>
              <a:t>Veja-se também o “survey” de J. Tirole, “Corporate Governance”, Econometrica, Vol. 69, nº 1, Janeiro 2001.</a:t>
            </a:r>
            <a:endParaRPr lang="pt-PT" dirty="0"/>
          </a:p>
        </p:txBody>
      </p:sp>
      <p:sp>
        <p:nvSpPr>
          <p:cNvPr id="4" name="Slide Number Placeholder 3"/>
          <p:cNvSpPr>
            <a:spLocks noGrp="1"/>
          </p:cNvSpPr>
          <p:nvPr>
            <p:ph type="sldNum" sz="quarter" idx="12"/>
          </p:nvPr>
        </p:nvSpPr>
        <p:spPr/>
        <p:txBody>
          <a:bodyPr/>
          <a:lstStyle/>
          <a:p>
            <a:fld id="{5C04BE3C-C854-4E30-8453-81A563771516}" type="slidenum">
              <a:rPr lang="pt-PT" smtClean="0"/>
              <a:pPr/>
              <a:t>6</a:t>
            </a:fld>
            <a:endParaRPr lang="pt-PT"/>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TotalTime>
  <Words>540</Words>
  <Application>Microsoft Office PowerPoint</Application>
  <PresentationFormat>On-screen Show (4:3)</PresentationFormat>
  <Paragraphs>25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Governo da Empresa</vt:lpstr>
      <vt:lpstr>Governo da Empresa</vt:lpstr>
      <vt:lpstr>Governo da Empresa</vt:lpstr>
      <vt:lpstr>Conceitos de Governo da Empresa</vt:lpstr>
      <vt:lpstr>Conceitos de Governo da Empresa</vt:lpstr>
      <vt:lpstr>Conceitos de Governo da Empresa</vt:lpstr>
    </vt:vector>
  </TitlesOfParts>
  <Company>FEP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Governo da Empresa</dc:title>
  <dc:creator>hmvs</dc:creator>
  <cp:lastModifiedBy>hmvs</cp:lastModifiedBy>
  <cp:revision>21</cp:revision>
  <dcterms:created xsi:type="dcterms:W3CDTF">2011-11-10T17:07:29Z</dcterms:created>
  <dcterms:modified xsi:type="dcterms:W3CDTF">2012-10-22T15:04:05Z</dcterms:modified>
</cp:coreProperties>
</file>