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75ED5-4EBC-4AD1-A2F6-544FD931AE01}" type="datetimeFigureOut">
              <a:rPr lang="pt-PT" smtClean="0"/>
              <a:t>16-07-2015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8E5DA-3C7E-4D0D-8A00-DA37852A78D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022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8E5DA-3C7E-4D0D-8A00-DA37852A78D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514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9A1B41B-3AE1-4059-8AD3-D9B4B6DB7E1B}" type="datetime1">
              <a:rPr lang="pt-PT" smtClean="0"/>
              <a:t>16-07-2015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9D25-4620-4A3F-97AA-6C09DB3FBC91}" type="datetime1">
              <a:rPr lang="pt-PT" smtClean="0"/>
              <a:t>16-07-2015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54F4C-9000-4DA8-9BB6-1AFEEC0EBCDE}" type="datetime1">
              <a:rPr lang="pt-PT" smtClean="0"/>
              <a:t>16-07-2015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D923-0894-4F25-8BFC-A155FFC8A640}" type="datetime1">
              <a:rPr lang="pt-PT" smtClean="0"/>
              <a:t>16-07-2015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F729-4072-45F2-A0C9-495FB9B3AC58}" type="datetime1">
              <a:rPr lang="pt-PT" smtClean="0"/>
              <a:t>16-07-2015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99CB-9ABC-4B29-91C0-7A8123993D7D}" type="datetime1">
              <a:rPr lang="pt-PT" smtClean="0"/>
              <a:t>16-07-2015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C1BE26-1767-44F5-8C04-269EDA3C02AB}" type="datetime1">
              <a:rPr lang="pt-PT" smtClean="0"/>
              <a:t>16-07-2015</a:t>
            </a:fld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FD073CC-1C86-4A96-AFD7-F64AC6474977}" type="datetime1">
              <a:rPr lang="pt-PT" smtClean="0"/>
              <a:t>16-07-2015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86831-105D-46F5-ACDB-A8626856C308}" type="datetime1">
              <a:rPr lang="pt-PT" smtClean="0"/>
              <a:t>16-07-2015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9D354-EFC5-4ECA-BD2C-03708E8EEE69}" type="datetime1">
              <a:rPr lang="pt-PT" smtClean="0"/>
              <a:t>16-07-2015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0DDBF-E91F-4A89-838D-7C4FFA409BF5}" type="datetime1">
              <a:rPr lang="pt-PT" smtClean="0"/>
              <a:t>16-07-2015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 advClick="0" advTm="120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AAB49AF-9F77-4EE6-B160-08F9E3914A98}" type="datetime1">
              <a:rPr lang="pt-PT" smtClean="0"/>
              <a:t>16-07-2015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3DFE5-E5F9-41C0-987B-374C30BA75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advClick="0" advTm="120000">
    <p:wipe dir="d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ORDEM POLÍTICA E JURÍDICA </a:t>
            </a:r>
            <a:br>
              <a:rPr lang="pt-PT" dirty="0" smtClean="0"/>
            </a:br>
            <a:r>
              <a:rPr lang="pt-PT" dirty="0" smtClean="0"/>
              <a:t>DA </a:t>
            </a:r>
            <a:br>
              <a:rPr lang="pt-PT" dirty="0" smtClean="0"/>
            </a:br>
            <a:r>
              <a:rPr lang="pt-PT" dirty="0" smtClean="0"/>
              <a:t>UNIÃO EUROPEIA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O DESAFIO DA HETEROGENEIDADE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Encontro Luso-Espanhol de Professores de Direito Internacional</a:t>
            </a:r>
          </a:p>
          <a:p>
            <a:r>
              <a:rPr lang="pt-PT" dirty="0" smtClean="0"/>
              <a:t>26 e 27/6/2915</a:t>
            </a:r>
          </a:p>
          <a:p>
            <a:r>
              <a:rPr lang="pt-PT" dirty="0" err="1" smtClean="0"/>
              <a:t>Fac</a:t>
            </a:r>
            <a:r>
              <a:rPr lang="pt-PT" dirty="0" smtClean="0"/>
              <a:t>. Economia Coimbra</a:t>
            </a:r>
          </a:p>
          <a:p>
            <a:endParaRPr lang="pt-PT" dirty="0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IDENTIDADE DIVERSA</a:t>
            </a:r>
            <a:br>
              <a:rPr lang="pt-PT" dirty="0" smtClean="0"/>
            </a:br>
            <a:r>
              <a:rPr lang="pt-PT" dirty="0" smtClean="0"/>
              <a:t> DIVERSIDADE DE IDENTIDADES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IDENTIDADE EUROPEIA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PATRIMÓNIO CULTURAL COMUM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3.º, n. 3.º TUE) DIVERSO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167.º, n.º 4 TFUE)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IDENTIDADE NORMATIVO-AXIOLÓGICA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2.º TUE)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IDENTIDADE PLURAL COMPOSTA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2.º TUE)</a:t>
            </a:r>
          </a:p>
          <a:p>
            <a:pPr lvl="1"/>
            <a:endParaRPr lang="pt-PT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2"/>
            <a:r>
              <a:rPr lang="pt-PT" dirty="0" smtClean="0">
                <a:solidFill>
                  <a:srgbClr val="FF0000"/>
                </a:solidFill>
              </a:rPr>
              <a:t>DIVERSIDADE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 - </a:t>
            </a:r>
            <a:r>
              <a:rPr lang="pt-PT" dirty="0" smtClean="0">
                <a:solidFill>
                  <a:schemeClr val="tx1"/>
                </a:solidFill>
              </a:rPr>
              <a:t>constituinte ontogénico da unidade e legitimação da heterogeneidade</a:t>
            </a:r>
            <a:endParaRPr lang="pt-PT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Seta para baixo 3"/>
          <p:cNvSpPr/>
          <p:nvPr/>
        </p:nvSpPr>
        <p:spPr>
          <a:xfrm>
            <a:off x="2915816" y="522920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PT" dirty="0" smtClean="0"/>
              <a:t>A IDENTIDADE NACIONAL – </a:t>
            </a:r>
            <a:r>
              <a:rPr lang="pt-PT" dirty="0" smtClean="0">
                <a:solidFill>
                  <a:srgbClr val="FF0000"/>
                </a:solidFill>
              </a:rPr>
              <a:t>reduto da soberania e autonomia política </a:t>
            </a:r>
            <a:r>
              <a:rPr lang="pt-PT" dirty="0" smtClean="0"/>
              <a:t>(organização política; identidade cultural) </a:t>
            </a:r>
            <a:r>
              <a:rPr lang="pt-PT" dirty="0" smtClean="0">
                <a:solidFill>
                  <a:srgbClr val="FF0000"/>
                </a:solidFill>
              </a:rPr>
              <a:t>e jurídica dos EM </a:t>
            </a:r>
            <a:r>
              <a:rPr lang="pt-PT" dirty="0" smtClean="0"/>
              <a:t>(ordem constitucional)</a:t>
            </a:r>
            <a:endParaRPr lang="pt-PT" dirty="0" smtClean="0">
              <a:solidFill>
                <a:srgbClr val="FF0000"/>
              </a:solidFill>
            </a:endParaRPr>
          </a:p>
          <a:p>
            <a:pPr lvl="1"/>
            <a:r>
              <a:rPr lang="pt-PT" dirty="0" smtClean="0">
                <a:solidFill>
                  <a:schemeClr val="tx1"/>
                </a:solidFill>
              </a:rPr>
              <a:t>Em especial, a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identidade constitucional – ‘Decisão Lisboa’</a:t>
            </a:r>
          </a:p>
          <a:p>
            <a:pPr lvl="1"/>
            <a:endParaRPr lang="pt-PT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pt-PT" dirty="0" smtClean="0"/>
              <a:t>Exemplos: ‘dignidade humana’ (‘Omega’); republicanismo (</a:t>
            </a:r>
            <a:r>
              <a:rPr lang="pt-PT" dirty="0" err="1" smtClean="0"/>
              <a:t>Sayn-Wittgenstein</a:t>
            </a:r>
            <a:r>
              <a:rPr lang="pt-PT" dirty="0" smtClean="0"/>
              <a:t>); organização regional (‘Portugal v. Comissão’; UGT-Rioja); proteção da língua (‘</a:t>
            </a:r>
            <a:r>
              <a:rPr lang="pt-PT" dirty="0" err="1" smtClean="0"/>
              <a:t>Malgožata</a:t>
            </a:r>
            <a:r>
              <a:rPr lang="pt-PT" dirty="0" smtClean="0"/>
              <a:t> </a:t>
            </a:r>
            <a:r>
              <a:rPr lang="pt-PT" dirty="0" err="1" smtClean="0"/>
              <a:t>Runevič-Vardyn</a:t>
            </a:r>
            <a:r>
              <a:rPr lang="pt-PT" dirty="0" smtClean="0"/>
              <a:t>’)</a:t>
            </a:r>
          </a:p>
          <a:p>
            <a:endParaRPr lang="pt-PT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pt-PT" dirty="0" smtClean="0">
              <a:solidFill>
                <a:srgbClr val="FF0000"/>
              </a:solidFill>
            </a:endParaRPr>
          </a:p>
          <a:p>
            <a:r>
              <a:rPr lang="pt-PT" dirty="0" smtClean="0"/>
              <a:t>COMO LIMITE À UNIFICAÇÃO - </a:t>
            </a:r>
            <a:r>
              <a:rPr lang="pt-PT" dirty="0" smtClean="0">
                <a:solidFill>
                  <a:srgbClr val="FF0000"/>
                </a:solidFill>
              </a:rPr>
              <a:t>Princípio garantia: 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modelação e derrogação ao direito da União – os princípios da União não são uma ‘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raison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 d’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État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’; </a:t>
            </a:r>
            <a:r>
              <a:rPr lang="pt-PT" dirty="0" smtClean="0">
                <a:solidFill>
                  <a:srgbClr val="FF0000"/>
                </a:solidFill>
              </a:rPr>
              <a:t>Princípio constituinte: 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limite constitucional. </a:t>
            </a:r>
          </a:p>
          <a:p>
            <a:pPr>
              <a:buNone/>
            </a:pPr>
            <a:endParaRPr lang="pt-PT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buNone/>
            </a:pP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Em geral, obriga a uma </a:t>
            </a:r>
            <a:r>
              <a:rPr lang="pt-PT" dirty="0" smtClean="0">
                <a:solidFill>
                  <a:srgbClr val="FF0000"/>
                </a:solidFill>
              </a:rPr>
              <a:t>recomposição dinâmica da governação 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europeia entre os múltiplos atores e com diversas manifestações. </a:t>
            </a:r>
            <a:endParaRPr lang="pt-PT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IDENTIDADE DIVERSA</a:t>
            </a:r>
            <a:br>
              <a:rPr lang="pt-PT" dirty="0" smtClean="0"/>
            </a:br>
            <a:r>
              <a:rPr lang="pt-PT" dirty="0" smtClean="0"/>
              <a:t> DIVERSIDADE DE IDENTIDADES</a:t>
            </a:r>
            <a:endParaRPr lang="pt-PT" dirty="0"/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pt-PT" dirty="0" smtClean="0"/>
              <a:t>A 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ORDEM CONSTITUCIONAL EUROPEIA – </a:t>
            </a:r>
            <a:r>
              <a:rPr lang="pt-PT" dirty="0" smtClean="0">
                <a:solidFill>
                  <a:srgbClr val="FF0000"/>
                </a:solidFill>
              </a:rPr>
              <a:t>una</a:t>
            </a:r>
            <a:r>
              <a:rPr lang="pt-PT" dirty="0" smtClean="0"/>
              <a:t> e </a:t>
            </a:r>
            <a:r>
              <a:rPr lang="pt-PT" dirty="0" smtClean="0">
                <a:solidFill>
                  <a:srgbClr val="92D050"/>
                </a:solidFill>
              </a:rPr>
              <a:t>d</a:t>
            </a:r>
            <a:r>
              <a:rPr lang="pt-PT" dirty="0" smtClean="0">
                <a:solidFill>
                  <a:srgbClr val="FF0000"/>
                </a:solidFill>
              </a:rPr>
              <a:t>i</a:t>
            </a:r>
            <a:r>
              <a:rPr lang="pt-PT" dirty="0" smtClean="0">
                <a:solidFill>
                  <a:srgbClr val="7030A0"/>
                </a:solidFill>
              </a:rPr>
              <a:t>v</a:t>
            </a:r>
            <a:r>
              <a:rPr lang="pt-PT" dirty="0" smtClean="0">
                <a:solidFill>
                  <a:srgbClr val="C00000"/>
                </a:solidFill>
              </a:rPr>
              <a:t>e</a:t>
            </a:r>
            <a:r>
              <a:rPr lang="pt-P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r>
              <a:rPr lang="pt-PT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</a:t>
            </a:r>
            <a:r>
              <a:rPr lang="pt-PT" dirty="0" smtClean="0">
                <a:solidFill>
                  <a:srgbClr val="FFFF00"/>
                </a:solidFill>
              </a:rPr>
              <a:t>a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 – </a:t>
            </a:r>
            <a:r>
              <a:rPr lang="pt-PT" dirty="0" smtClean="0"/>
              <a:t>desenvolve-se constitucionalmente integrando as identidades nacionais diversas</a:t>
            </a:r>
          </a:p>
          <a:p>
            <a:pPr algn="just">
              <a:buFont typeface="Wingdings" pitchFamily="2" charset="2"/>
              <a:buChar char="Ø"/>
            </a:pPr>
            <a:endParaRPr lang="pt-PT" dirty="0" smtClean="0"/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Como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PT" dirty="0" smtClean="0">
                <a:solidFill>
                  <a:srgbClr val="C00000"/>
                </a:solidFill>
              </a:rPr>
              <a:t>fundamento modelador          </a:t>
            </a:r>
            <a:r>
              <a:rPr lang="pt-PT" dirty="0" smtClean="0">
                <a:solidFill>
                  <a:schemeClr val="tx1"/>
                </a:solidFill>
              </a:rPr>
              <a:t>da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integração</a:t>
            </a:r>
            <a:r>
              <a:rPr lang="pt-PT" dirty="0" smtClean="0">
                <a:solidFill>
                  <a:srgbClr val="C00000"/>
                </a:solidFill>
              </a:rPr>
              <a:t>   </a:t>
            </a: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Como </a:t>
            </a:r>
            <a:r>
              <a:rPr lang="pt-PT" dirty="0" smtClean="0">
                <a:solidFill>
                  <a:srgbClr val="00B050"/>
                </a:solidFill>
              </a:rPr>
              <a:t>fundamento diferenciador    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europeia</a:t>
            </a:r>
            <a:endParaRPr lang="pt-P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2" algn="just">
              <a:buNone/>
            </a:pPr>
            <a:endParaRPr lang="pt-PT" dirty="0" smtClean="0">
              <a:solidFill>
                <a:srgbClr val="00B050"/>
              </a:solidFill>
            </a:endParaRPr>
          </a:p>
          <a:p>
            <a:pPr lvl="1" algn="just">
              <a:buNone/>
            </a:pPr>
            <a:endParaRPr lang="pt-P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/>
            <a:r>
              <a:rPr lang="pt-PT" dirty="0" smtClean="0"/>
              <a:t>IDENTIDADE DIVERSA</a:t>
            </a:r>
            <a:br>
              <a:rPr lang="pt-PT" dirty="0" smtClean="0"/>
            </a:br>
            <a:r>
              <a:rPr lang="pt-PT" dirty="0" smtClean="0"/>
              <a:t> DIVERSIDADE DE IDENTIDADES</a:t>
            </a:r>
            <a:endParaRPr lang="pt-PT" dirty="0"/>
          </a:p>
        </p:txBody>
      </p:sp>
      <p:cxnSp>
        <p:nvCxnSpPr>
          <p:cNvPr id="6" name="Conexão em ângulos rectos 5"/>
          <p:cNvCxnSpPr/>
          <p:nvPr/>
        </p:nvCxnSpPr>
        <p:spPr>
          <a:xfrm rot="16200000" flipH="1">
            <a:off x="4031940" y="3897052"/>
            <a:ext cx="432048" cy="36004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aveta à direita 7"/>
          <p:cNvSpPr/>
          <p:nvPr/>
        </p:nvSpPr>
        <p:spPr>
          <a:xfrm>
            <a:off x="5940152" y="4437112"/>
            <a:ext cx="144016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pt-PT" dirty="0" smtClean="0"/>
              <a:t>A </a:t>
            </a:r>
            <a:r>
              <a:rPr lang="pt-PT" dirty="0" smtClean="0">
                <a:solidFill>
                  <a:srgbClr val="C00000"/>
                </a:solidFill>
              </a:rPr>
              <a:t>ORDEM CONSTITUCIONAL NACIONAL DOS EM</a:t>
            </a:r>
            <a:r>
              <a:rPr lang="pt-PT" dirty="0" smtClean="0"/>
              <a:t> – una e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aberta</a:t>
            </a:r>
            <a:r>
              <a:rPr lang="pt-PT" dirty="0" smtClean="0"/>
              <a:t> – deve desenvolver-se integrando o projeto europeu e o reconhecimento dos outros EM e cidadãos europeus</a:t>
            </a:r>
          </a:p>
          <a:p>
            <a:pPr algn="just">
              <a:buNone/>
            </a:pPr>
            <a:endParaRPr lang="pt-PT" dirty="0" smtClean="0"/>
          </a:p>
          <a:p>
            <a:pPr lvl="1" algn="just">
              <a:buFont typeface="Wingdings" pitchFamily="2" charset="2"/>
              <a:buChar char="Ø"/>
            </a:pPr>
            <a:r>
              <a:rPr lang="pt-PT" dirty="0" smtClean="0"/>
              <a:t> </a:t>
            </a:r>
            <a:r>
              <a:rPr lang="pt-PT" dirty="0" smtClean="0">
                <a:solidFill>
                  <a:schemeClr val="tx1"/>
                </a:solidFill>
              </a:rPr>
              <a:t>Considerando como </a:t>
            </a:r>
            <a:r>
              <a:rPr lang="pt-PT" dirty="0" smtClean="0">
                <a:solidFill>
                  <a:srgbClr val="00B050"/>
                </a:solidFill>
              </a:rPr>
              <a:t>modeladores</a:t>
            </a:r>
            <a:r>
              <a:rPr lang="pt-PT" dirty="0" smtClean="0">
                <a:solidFill>
                  <a:schemeClr val="tx1"/>
                </a:solidFill>
              </a:rPr>
              <a:t> dos seus princípios e normas o 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princípio europeu, a não discriminação e o reconhecimento mútuo – </a:t>
            </a:r>
            <a:r>
              <a:rPr lang="pt-PT" dirty="0" smtClean="0">
                <a:solidFill>
                  <a:schemeClr val="tx1"/>
                </a:solidFill>
              </a:rPr>
              <a:t>v.g. </a:t>
            </a:r>
            <a:r>
              <a:rPr lang="pt-PT" dirty="0" err="1" smtClean="0">
                <a:solidFill>
                  <a:schemeClr val="tx1"/>
                </a:solidFill>
              </a:rPr>
              <a:t>arts</a:t>
            </a:r>
            <a:r>
              <a:rPr lang="pt-PT" dirty="0" smtClean="0">
                <a:solidFill>
                  <a:schemeClr val="tx1"/>
                </a:solidFill>
              </a:rPr>
              <a:t>. 7.º, n.ºs 5 e 6 e </a:t>
            </a:r>
            <a:r>
              <a:rPr lang="pt-PT" dirty="0" err="1" smtClean="0">
                <a:solidFill>
                  <a:schemeClr val="tx1"/>
                </a:solidFill>
              </a:rPr>
              <a:t>arts</a:t>
            </a:r>
            <a:r>
              <a:rPr lang="pt-PT" dirty="0" smtClean="0">
                <a:solidFill>
                  <a:schemeClr val="tx1"/>
                </a:solidFill>
              </a:rPr>
              <a:t>. 8.º, n.º 3 e 4 da CRP </a:t>
            </a:r>
            <a:endParaRPr lang="pt-PT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IDENTIDADE DIVERSA</a:t>
            </a:r>
            <a:br>
              <a:rPr lang="pt-PT" dirty="0" smtClean="0"/>
            </a:br>
            <a:r>
              <a:rPr lang="pt-PT" dirty="0" smtClean="0"/>
              <a:t> DIVERSIDADE DE IDENTIDADES</a:t>
            </a:r>
            <a:endParaRPr lang="pt-PT" dirty="0"/>
          </a:p>
        </p:txBody>
      </p:sp>
      <p:cxnSp>
        <p:nvCxnSpPr>
          <p:cNvPr id="9" name="Conexão em ângulos rectos 8"/>
          <p:cNvCxnSpPr/>
          <p:nvPr/>
        </p:nvCxnSpPr>
        <p:spPr>
          <a:xfrm rot="16200000" flipH="1">
            <a:off x="3851920" y="4509120"/>
            <a:ext cx="648072" cy="21602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pPr algn="ctr"/>
            <a:r>
              <a:rPr lang="pt-PT" dirty="0" smtClean="0">
                <a:solidFill>
                  <a:schemeClr val="bg2"/>
                </a:solidFill>
              </a:rPr>
              <a:t>UNIFICAÇÃO</a:t>
            </a:r>
            <a:r>
              <a:rPr lang="pt-PT" dirty="0" smtClean="0"/>
              <a:t> = </a:t>
            </a:r>
            <a:r>
              <a:rPr lang="pt-PT" dirty="0" smtClean="0">
                <a:solidFill>
                  <a:schemeClr val="bg2"/>
                </a:solidFill>
              </a:rPr>
              <a:t>UNIFORMIDADE</a:t>
            </a:r>
            <a:endParaRPr lang="pt-PT" dirty="0">
              <a:solidFill>
                <a:schemeClr val="bg2"/>
              </a:solidFill>
            </a:endParaRPr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PT" dirty="0" smtClean="0"/>
              <a:t>FATORES FAVORÁVEIS</a:t>
            </a:r>
            <a:endParaRPr lang="pt-PT" dirty="0"/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pt-PT" dirty="0" smtClean="0"/>
          </a:p>
          <a:p>
            <a:pPr algn="ctr"/>
            <a:r>
              <a:rPr lang="pt-PT" dirty="0" smtClean="0"/>
              <a:t>            REALIZAÇÕES		</a:t>
            </a:r>
          </a:p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2"/>
          </p:nvPr>
        </p:nvSpPr>
        <p:spPr/>
        <p:txBody>
          <a:bodyPr anchor="t"/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endParaRPr lang="pt-PT" sz="600" dirty="0"/>
          </a:p>
        </p:txBody>
      </p:sp>
      <p:sp>
        <p:nvSpPr>
          <p:cNvPr id="15" name="Marcador de Posição de Conteúdo 1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Font typeface="Wingdings" pitchFamily="2" charset="2"/>
              <a:buChar char="Ø"/>
            </a:pPr>
            <a:endParaRPr lang="pt-PT" dirty="0" smtClean="0"/>
          </a:p>
          <a:p>
            <a:pPr marL="0" indent="0">
              <a:buFont typeface="Wingdings" pitchFamily="2" charset="2"/>
              <a:buChar char="Ø"/>
            </a:pPr>
            <a:r>
              <a:rPr lang="pt-PT" dirty="0" smtClean="0"/>
              <a:t> Aprofundamento político-económico – da CECA à UE</a:t>
            </a:r>
          </a:p>
          <a:p>
            <a:pPr marL="0" indent="0">
              <a:buFont typeface="Wingdings" pitchFamily="2" charset="2"/>
              <a:buChar char="Ø"/>
            </a:pPr>
            <a:endParaRPr lang="pt-PT" dirty="0" smtClean="0"/>
          </a:p>
          <a:p>
            <a:pPr marL="0" indent="0">
              <a:buFont typeface="Wingdings" pitchFamily="2" charset="2"/>
              <a:buChar char="Ø"/>
            </a:pPr>
            <a:r>
              <a:rPr lang="pt-PT" dirty="0" smtClean="0"/>
              <a:t>Mercado interno ‘1993’</a:t>
            </a:r>
          </a:p>
          <a:p>
            <a:pPr marL="0" indent="0">
              <a:buFont typeface="Wingdings" pitchFamily="2" charset="2"/>
              <a:buChar char="Ø"/>
            </a:pPr>
            <a:endParaRPr lang="pt-PT" dirty="0" smtClean="0"/>
          </a:p>
          <a:p>
            <a:pPr marL="0" indent="0">
              <a:buFont typeface="Wingdings" pitchFamily="2" charset="2"/>
              <a:buChar char="Ø"/>
            </a:pPr>
            <a:r>
              <a:rPr lang="pt-PT" dirty="0" smtClean="0"/>
              <a:t>. </a:t>
            </a:r>
            <a:r>
              <a:rPr lang="pt-PT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€ </a:t>
            </a:r>
            <a:r>
              <a:rPr lang="pt-PT" sz="3200" dirty="0" smtClean="0"/>
              <a:t>(1999/2002)</a:t>
            </a:r>
            <a:endParaRPr lang="pt-PT" sz="3200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467544" y="2780928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pt-PT" dirty="0" smtClean="0"/>
          </a:p>
          <a:p>
            <a:pPr>
              <a:buFont typeface="Wingdings" pitchFamily="2" charset="2"/>
              <a:buChar char="ü"/>
            </a:pPr>
            <a:r>
              <a:rPr lang="pt-PT" dirty="0" smtClean="0"/>
              <a:t> Homogeneidade dos EM fundadores</a:t>
            </a:r>
          </a:p>
          <a:p>
            <a:pPr>
              <a:buFont typeface="Wingdings" pitchFamily="2" charset="2"/>
              <a:buChar char="ü"/>
            </a:pPr>
            <a:endParaRPr lang="pt-PT" dirty="0" smtClean="0"/>
          </a:p>
          <a:p>
            <a:pPr>
              <a:buFont typeface="Wingdings" pitchFamily="2" charset="2"/>
              <a:buChar char="ü"/>
            </a:pPr>
            <a:r>
              <a:rPr lang="pt-PT" dirty="0" smtClean="0"/>
              <a:t> Desígnio federador vago e longínquo</a:t>
            </a:r>
          </a:p>
          <a:p>
            <a:pPr>
              <a:buFont typeface="Wingdings" pitchFamily="2" charset="2"/>
              <a:buChar char="ü"/>
            </a:pPr>
            <a:endParaRPr lang="pt-PT" dirty="0" smtClean="0"/>
          </a:p>
          <a:p>
            <a:pPr>
              <a:buFont typeface="Wingdings" pitchFamily="2" charset="2"/>
              <a:buChar char="ü"/>
            </a:pPr>
            <a:r>
              <a:rPr lang="pt-PT" dirty="0" smtClean="0"/>
              <a:t> A orientação político-económica comum: o capitalismo liberal</a:t>
            </a:r>
            <a:endParaRPr lang="pt-PT" dirty="0"/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pPr algn="ctr"/>
            <a:r>
              <a:rPr lang="pt-PT" dirty="0" smtClean="0">
                <a:solidFill>
                  <a:schemeClr val="bg2"/>
                </a:solidFill>
              </a:rPr>
              <a:t>UNIFICAÇÃO</a:t>
            </a:r>
            <a:r>
              <a:rPr lang="pt-PT" dirty="0" smtClean="0"/>
              <a:t> = </a:t>
            </a:r>
            <a:r>
              <a:rPr lang="pt-PT" dirty="0" smtClean="0">
                <a:solidFill>
                  <a:schemeClr val="bg2"/>
                </a:solidFill>
              </a:rPr>
              <a:t>UNIFORMIDADE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pPr algn="ctr">
              <a:buNone/>
            </a:pPr>
            <a:r>
              <a:rPr lang="pt-PT" dirty="0" smtClean="0"/>
              <a:t>O DIREITO COMO INSTRUMENTO</a:t>
            </a:r>
          </a:p>
          <a:p>
            <a:pPr lvl="1"/>
            <a:endParaRPr lang="pt-PT" dirty="0" smtClean="0"/>
          </a:p>
          <a:p>
            <a:pPr lvl="1">
              <a:buNone/>
            </a:pPr>
            <a:endParaRPr lang="pt-PT" dirty="0" smtClean="0"/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‘</a:t>
            </a:r>
            <a:r>
              <a:rPr lang="pt-PT" dirty="0" smtClean="0">
                <a:solidFill>
                  <a:srgbClr val="FF0000"/>
                </a:solidFill>
              </a:rPr>
              <a:t>SUPRANACIONALISMO NORMATIVO</a:t>
            </a:r>
            <a:r>
              <a:rPr lang="pt-PT" dirty="0" smtClean="0"/>
              <a:t>’</a:t>
            </a:r>
          </a:p>
          <a:p>
            <a:pPr lvl="1">
              <a:buNone/>
            </a:pPr>
            <a:r>
              <a:rPr lang="pt-PT" dirty="0" smtClean="0"/>
              <a:t> </a:t>
            </a:r>
          </a:p>
          <a:p>
            <a:pPr lvl="4">
              <a:buFont typeface="Wingdings" pitchFamily="2" charset="2"/>
              <a:buChar char="ü"/>
            </a:pPr>
            <a:r>
              <a:rPr lang="pt-PT" dirty="0" smtClean="0"/>
              <a:t> </a:t>
            </a:r>
            <a:r>
              <a:rPr lang="pt-PT" sz="2800" dirty="0" err="1" smtClean="0">
                <a:solidFill>
                  <a:schemeClr val="bg2">
                    <a:lumMod val="75000"/>
                  </a:schemeClr>
                </a:solidFill>
              </a:rPr>
              <a:t>Spillover</a:t>
            </a:r>
            <a:r>
              <a:rPr lang="pt-PT" sz="2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t-PT" sz="2800" dirty="0" err="1" smtClean="0">
                <a:solidFill>
                  <a:schemeClr val="bg2">
                    <a:lumMod val="75000"/>
                  </a:schemeClr>
                </a:solidFill>
              </a:rPr>
              <a:t>competencial</a:t>
            </a:r>
            <a:endParaRPr lang="pt-P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4">
              <a:buFont typeface="Wingdings" pitchFamily="2" charset="2"/>
              <a:buChar char="ü"/>
            </a:pPr>
            <a:r>
              <a:rPr lang="pt-PT" sz="2800" dirty="0" smtClean="0">
                <a:solidFill>
                  <a:schemeClr val="bg2">
                    <a:lumMod val="75000"/>
                  </a:schemeClr>
                </a:solidFill>
              </a:rPr>
              <a:t>Primado e efeito direto</a:t>
            </a:r>
          </a:p>
          <a:p>
            <a:pPr lvl="4">
              <a:buFont typeface="Wingdings" pitchFamily="2" charset="2"/>
              <a:buChar char="ü"/>
            </a:pPr>
            <a:r>
              <a:rPr lang="pt-PT" sz="2800" dirty="0" smtClean="0">
                <a:solidFill>
                  <a:schemeClr val="bg2">
                    <a:lumMod val="75000"/>
                  </a:schemeClr>
                </a:solidFill>
              </a:rPr>
              <a:t> Ativismo judicial</a:t>
            </a:r>
          </a:p>
          <a:p>
            <a:pPr lvl="1">
              <a:buNone/>
            </a:pPr>
            <a:endParaRPr lang="pt-PT" dirty="0" smtClean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pPr algn="ctr"/>
            <a:r>
              <a:rPr lang="pt-PT" dirty="0" smtClean="0">
                <a:solidFill>
                  <a:schemeClr val="bg2"/>
                </a:solidFill>
              </a:rPr>
              <a:t>UNIFICAÇÃO</a:t>
            </a:r>
            <a:r>
              <a:rPr lang="pt-PT" dirty="0" smtClean="0"/>
              <a:t> = </a:t>
            </a:r>
            <a:r>
              <a:rPr lang="pt-PT" dirty="0" smtClean="0">
                <a:solidFill>
                  <a:schemeClr val="bg2"/>
                </a:solidFill>
              </a:rPr>
              <a:t>UNIFORMIDADE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pt-PT" dirty="0" smtClean="0"/>
              <a:t>ESCOLHOS POLÍTICOS e JURÍDICOS e SOLUÇÕES</a:t>
            </a:r>
          </a:p>
          <a:p>
            <a:pPr>
              <a:buNone/>
            </a:pPr>
            <a:endParaRPr lang="pt-PT" dirty="0" smtClean="0"/>
          </a:p>
          <a:p>
            <a:pPr lvl="1">
              <a:buFont typeface="Wingdings" pitchFamily="2" charset="2"/>
              <a:buChar char="§"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O fracasso das CDE e CPE (1953) 	    </a:t>
            </a:r>
            <a:r>
              <a:rPr lang="pt-PT" sz="2300" dirty="0" smtClean="0">
                <a:solidFill>
                  <a:schemeClr val="bg2">
                    <a:lumMod val="50000"/>
                  </a:schemeClr>
                </a:solidFill>
              </a:rPr>
              <a:t>redução da ambição política</a:t>
            </a:r>
          </a:p>
          <a:p>
            <a:pPr lvl="1">
              <a:buNone/>
            </a:pPr>
            <a:endParaRPr lang="pt-PT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 crise da ‘cadeira vazia’ (1965)	 </a:t>
            </a:r>
            <a:r>
              <a:rPr lang="pt-PT" sz="2300" dirty="0" smtClean="0">
                <a:solidFill>
                  <a:schemeClr val="bg2">
                    <a:lumMod val="50000"/>
                  </a:schemeClr>
                </a:solidFill>
              </a:rPr>
              <a:t>o consenso e o package </a:t>
            </a:r>
            <a:r>
              <a:rPr lang="pt-PT" sz="2300" dirty="0" err="1" smtClean="0">
                <a:solidFill>
                  <a:schemeClr val="bg2">
                    <a:lumMod val="50000"/>
                  </a:schemeClr>
                </a:solidFill>
              </a:rPr>
              <a:t>deal</a:t>
            </a:r>
            <a:endParaRPr lang="pt-PT" sz="23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None/>
            </a:pPr>
            <a:endParaRPr lang="pt-PT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 ‘</a:t>
            </a:r>
            <a:r>
              <a:rPr lang="pt-PT" dirty="0" err="1" smtClean="0">
                <a:solidFill>
                  <a:schemeClr val="bg2">
                    <a:lumMod val="50000"/>
                  </a:schemeClr>
                </a:solidFill>
              </a:rPr>
              <a:t>euroesclerose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’ dos 1970s       </a:t>
            </a:r>
            <a:r>
              <a:rPr lang="pt-PT" sz="2300" dirty="0" smtClean="0">
                <a:solidFill>
                  <a:schemeClr val="bg2">
                    <a:lumMod val="50000"/>
                  </a:schemeClr>
                </a:solidFill>
              </a:rPr>
              <a:t>projetos fracassados e ‘cheque inglês’</a:t>
            </a:r>
          </a:p>
          <a:p>
            <a:pPr lvl="1">
              <a:buFont typeface="Wingdings" pitchFamily="2" charset="2"/>
              <a:buChar char="§"/>
            </a:pPr>
            <a:endParaRPr lang="pt-PT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Os alargamentos – de 6 a 28      incontornável diversidade</a:t>
            </a:r>
          </a:p>
          <a:p>
            <a:pPr lvl="1">
              <a:buFont typeface="Wingdings" pitchFamily="2" charset="2"/>
              <a:buChar char="§"/>
            </a:pPr>
            <a:endParaRPr lang="pt-PT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 resistência dos tribunais constitucionais      ‘</a:t>
            </a:r>
            <a:r>
              <a:rPr lang="pt-PT" dirty="0" err="1" smtClean="0">
                <a:solidFill>
                  <a:schemeClr val="bg2">
                    <a:lumMod val="50000"/>
                  </a:schemeClr>
                </a:solidFill>
              </a:rPr>
              <a:t>Handellgeselschaft</a:t>
            </a: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’</a:t>
            </a:r>
          </a:p>
          <a:p>
            <a:pPr lvl="1">
              <a:buFont typeface="Wingdings" pitchFamily="2" charset="2"/>
              <a:buChar char="§"/>
            </a:pPr>
            <a:endParaRPr lang="pt-PT" dirty="0" smtClean="0"/>
          </a:p>
          <a:p>
            <a:pPr lvl="1">
              <a:buNone/>
            </a:pPr>
            <a:r>
              <a:rPr lang="pt-PT" dirty="0" smtClean="0">
                <a:solidFill>
                  <a:schemeClr val="tx1"/>
                </a:solidFill>
              </a:rPr>
              <a:t>na verdade, </a:t>
            </a:r>
            <a:r>
              <a:rPr lang="pt-PT" dirty="0" smtClean="0">
                <a:solidFill>
                  <a:srgbClr val="FF0000"/>
                </a:solidFill>
              </a:rPr>
              <a:t>sinais da heterogeneidade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5004048" y="2996952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Seta para a direita 4"/>
          <p:cNvSpPr/>
          <p:nvPr/>
        </p:nvSpPr>
        <p:spPr>
          <a:xfrm>
            <a:off x="4860032" y="3573016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para a direita 5"/>
          <p:cNvSpPr/>
          <p:nvPr/>
        </p:nvSpPr>
        <p:spPr>
          <a:xfrm>
            <a:off x="4355976" y="4077072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Seta para a direita 6"/>
          <p:cNvSpPr/>
          <p:nvPr/>
        </p:nvSpPr>
        <p:spPr>
          <a:xfrm>
            <a:off x="4427984" y="465313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Seta para a direita 7"/>
          <p:cNvSpPr/>
          <p:nvPr/>
        </p:nvSpPr>
        <p:spPr>
          <a:xfrm>
            <a:off x="6012160" y="522920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/>
            <a:r>
              <a:rPr lang="pt-PT" dirty="0" smtClean="0"/>
              <a:t>UNIFICAÇÃO COM  HETEROGENEIDADE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pt-PT" dirty="0" smtClean="0"/>
              <a:t>O PARADOXO DE 1991</a:t>
            </a:r>
          </a:p>
          <a:p>
            <a:pPr algn="just">
              <a:buNone/>
            </a:pPr>
            <a:endParaRPr lang="pt-PT" dirty="0" smtClean="0"/>
          </a:p>
          <a:p>
            <a:pPr algn="just">
              <a:buFont typeface="Wingdings" pitchFamily="2" charset="2"/>
              <a:buChar char="q"/>
            </a:pPr>
            <a:r>
              <a:rPr lang="pt-PT" dirty="0" smtClean="0"/>
              <a:t> A União Europeia – aprofundamento político e jurídico com heterogeneidade estrutural, funcional e normativa	   </a:t>
            </a:r>
            <a:r>
              <a:rPr lang="pt-PT" dirty="0" smtClean="0">
                <a:solidFill>
                  <a:srgbClr val="7030A0"/>
                </a:solidFill>
              </a:rPr>
              <a:t>uma </a:t>
            </a:r>
            <a:r>
              <a:rPr lang="pt-PT" i="1" dirty="0" smtClean="0">
                <a:solidFill>
                  <a:srgbClr val="7030A0"/>
                </a:solidFill>
              </a:rPr>
              <a:t>Politeia limitada e precária</a:t>
            </a:r>
            <a:endParaRPr lang="pt-PT" dirty="0" smtClean="0"/>
          </a:p>
          <a:p>
            <a:pPr algn="just">
              <a:buNone/>
            </a:pPr>
            <a:endParaRPr lang="pt-PT" dirty="0" smtClean="0"/>
          </a:p>
          <a:p>
            <a:pPr algn="just">
              <a:buFont typeface="Wingdings" pitchFamily="2" charset="2"/>
              <a:buChar char="q"/>
            </a:pPr>
            <a:r>
              <a:rPr lang="pt-PT" dirty="0" smtClean="0"/>
              <a:t> O fim do consenso tácito sobre a integração europeia (referendos Dinamarca e França)</a:t>
            </a:r>
          </a:p>
          <a:p>
            <a:pPr lvl="1" algn="just">
              <a:buNone/>
            </a:pPr>
            <a:r>
              <a:rPr lang="pt-PT" dirty="0" smtClean="0"/>
              <a:t>	</a:t>
            </a:r>
          </a:p>
          <a:p>
            <a:pPr lvl="1" algn="just">
              <a:buNone/>
            </a:pPr>
            <a:r>
              <a:rPr lang="pt-PT" dirty="0" smtClean="0">
                <a:solidFill>
                  <a:srgbClr val="002060"/>
                </a:solidFill>
              </a:rPr>
              <a:t>Em suma, </a:t>
            </a:r>
            <a:r>
              <a:rPr lang="pt-PT" dirty="0" smtClean="0">
                <a:solidFill>
                  <a:srgbClr val="FF0000"/>
                </a:solidFill>
              </a:rPr>
              <a:t>a explosão da heterogeneidade.</a:t>
            </a:r>
            <a:endParaRPr lang="pt-PT" dirty="0" smtClean="0">
              <a:solidFill>
                <a:srgbClr val="002060"/>
              </a:solidFill>
            </a:endParaRPr>
          </a:p>
        </p:txBody>
      </p:sp>
      <p:cxnSp>
        <p:nvCxnSpPr>
          <p:cNvPr id="5" name="Conexão recta unidireccional 4"/>
          <p:cNvCxnSpPr/>
          <p:nvPr/>
        </p:nvCxnSpPr>
        <p:spPr>
          <a:xfrm>
            <a:off x="2627784" y="414908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/>
            <a:r>
              <a:rPr lang="pt-PT" dirty="0" smtClean="0"/>
              <a:t>O fim do consenso tácito</a:t>
            </a:r>
            <a:br>
              <a:rPr lang="pt-PT" dirty="0" smtClean="0"/>
            </a:br>
            <a:r>
              <a:rPr lang="pt-PT" dirty="0" smtClean="0"/>
              <a:t>- </a:t>
            </a:r>
            <a:r>
              <a:rPr lang="pt-PT" sz="2400" dirty="0" smtClean="0"/>
              <a:t>participação eleitoral para o PE</a:t>
            </a:r>
            <a:endParaRPr lang="pt-PT" sz="2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10986"/>
          <a:stretch>
            <a:fillRect/>
          </a:stretch>
        </p:blipFill>
        <p:spPr bwMode="auto">
          <a:xfrm>
            <a:off x="1691680" y="2492897"/>
            <a:ext cx="5424494" cy="25922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691680" y="5517232"/>
            <a:ext cx="540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/>
              <a:t>Fonte: </a:t>
            </a:r>
            <a:r>
              <a:rPr lang="pt-PT" sz="1400" dirty="0" err="1" smtClean="0"/>
              <a:t>Ecorys</a:t>
            </a:r>
            <a:r>
              <a:rPr lang="pt-PT" sz="1400" dirty="0" smtClean="0"/>
              <a:t>, </a:t>
            </a:r>
            <a:r>
              <a:rPr lang="en-US" sz="1400" dirty="0" smtClean="0"/>
              <a:t>Study on </a:t>
            </a:r>
            <a:r>
              <a:rPr lang="en-US" sz="1400" dirty="0" err="1" smtClean="0"/>
              <a:t>Maximising</a:t>
            </a:r>
            <a:r>
              <a:rPr lang="en-US" sz="1400" dirty="0" smtClean="0"/>
              <a:t> the Potential of Mobility in</a:t>
            </a:r>
          </a:p>
          <a:p>
            <a:r>
              <a:rPr lang="en-US" sz="1400" dirty="0" smtClean="0"/>
              <a:t> Building European Identity and Promoting Civic Participation, </a:t>
            </a:r>
          </a:p>
          <a:p>
            <a:r>
              <a:rPr lang="en-US" sz="1400" b="1" dirty="0" smtClean="0"/>
              <a:t>Final Report, July 2011, </a:t>
            </a:r>
            <a:r>
              <a:rPr lang="pt-PT" sz="1400" dirty="0" smtClean="0"/>
              <a:t>p. 13</a:t>
            </a:r>
            <a:endParaRPr lang="pt-PT" sz="1400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06680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algn="ctr"/>
            <a:r>
              <a:rPr lang="pt-PT" sz="3200" dirty="0" smtClean="0"/>
              <a:t>A UNIÃO HETEROGÉNEA</a:t>
            </a:r>
            <a:br>
              <a:rPr lang="pt-PT" sz="3200" dirty="0" smtClean="0"/>
            </a:br>
            <a:r>
              <a:rPr lang="pt-PT" sz="3200" dirty="0" smtClean="0"/>
              <a:t>INSTRUMENTOS JURÍDICOS DA GOVERNAÇÃO</a:t>
            </a:r>
            <a:endParaRPr lang="pt-PT" sz="32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INSTRUMENTOS CONSTITUCIONAIS</a:t>
            </a:r>
          </a:p>
          <a:p>
            <a:endParaRPr lang="pt-PT" dirty="0" smtClean="0"/>
          </a:p>
          <a:p>
            <a:pPr lvl="2">
              <a:buFont typeface="Courier New" pitchFamily="49" charset="0"/>
              <a:buChar char="o"/>
            </a:pPr>
            <a:r>
              <a:rPr lang="pt-PT" sz="2000" dirty="0" smtClean="0">
                <a:solidFill>
                  <a:schemeClr val="tx1"/>
                </a:solidFill>
              </a:rPr>
              <a:t>A DIFERENCIAÇÃO SUBJETIVA NOS TRATADOS COM </a:t>
            </a:r>
            <a:r>
              <a:rPr lang="pt-PT" sz="2000" b="1" u="sng" dirty="0" smtClean="0">
                <a:solidFill>
                  <a:schemeClr val="bg2">
                    <a:lumMod val="75000"/>
                  </a:schemeClr>
                </a:solidFill>
              </a:rPr>
              <a:t>PROTOCOLOS</a:t>
            </a:r>
            <a:r>
              <a:rPr lang="pt-PT" sz="2000" dirty="0" smtClean="0">
                <a:solidFill>
                  <a:schemeClr val="bg2">
                    <a:lumMod val="75000"/>
                  </a:schemeClr>
                </a:solidFill>
              </a:rPr>
              <a:t> : DINAMARCA, REINO UNIDO, IRLANDA, POLÓNIA</a:t>
            </a:r>
          </a:p>
          <a:p>
            <a:pPr lvl="2">
              <a:buNone/>
            </a:pPr>
            <a:endParaRPr lang="pt-PT" sz="2000" dirty="0" smtClean="0">
              <a:solidFill>
                <a:srgbClr val="0070C0"/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pt-PT" sz="2000" dirty="0" smtClean="0">
                <a:solidFill>
                  <a:schemeClr val="tx1"/>
                </a:solidFill>
              </a:rPr>
              <a:t>A DIFERENCIAÇÃO POLÍTICA ESTRUTURAL ENTRE </a:t>
            </a:r>
            <a:r>
              <a:rPr lang="pt-PT" sz="2000" b="1" u="sng" dirty="0" smtClean="0">
                <a:solidFill>
                  <a:schemeClr val="bg2">
                    <a:lumMod val="75000"/>
                  </a:schemeClr>
                </a:solidFill>
              </a:rPr>
              <a:t>POLÍTICAS</a:t>
            </a:r>
            <a:r>
              <a:rPr lang="pt-PT" sz="2000" dirty="0" smtClean="0">
                <a:solidFill>
                  <a:schemeClr val="tx1"/>
                </a:solidFill>
              </a:rPr>
              <a:t> : </a:t>
            </a:r>
            <a:r>
              <a:rPr lang="pt-PT" sz="2000" dirty="0" smtClean="0">
                <a:solidFill>
                  <a:schemeClr val="bg2">
                    <a:lumMod val="75000"/>
                  </a:schemeClr>
                </a:solidFill>
              </a:rPr>
              <a:t>MÉTODO COMUNITÁRIO V. INTERGOVERNAMENTAL (PESC E ELSJ)</a:t>
            </a:r>
          </a:p>
          <a:p>
            <a:pPr lvl="3">
              <a:buFont typeface="Courier New" pitchFamily="49" charset="0"/>
              <a:buChar char="o"/>
            </a:pPr>
            <a:r>
              <a:rPr lang="pt-PT" sz="1800" dirty="0" smtClean="0">
                <a:solidFill>
                  <a:schemeClr val="bg2">
                    <a:lumMod val="75000"/>
                  </a:schemeClr>
                </a:solidFill>
              </a:rPr>
              <a:t>Em especial, a fragilidade da PESC entre 28 políticas externas </a:t>
            </a:r>
          </a:p>
          <a:p>
            <a:pPr lvl="3">
              <a:buNone/>
            </a:pPr>
            <a:r>
              <a:rPr lang="pt-PT" sz="1800" dirty="0" smtClean="0">
                <a:solidFill>
                  <a:schemeClr val="bg2">
                    <a:lumMod val="75000"/>
                  </a:schemeClr>
                </a:solidFill>
              </a:rPr>
              <a:t>diversas</a:t>
            </a:r>
            <a:endParaRPr lang="pt-PT" sz="1800" dirty="0">
              <a:solidFill>
                <a:schemeClr val="bg2">
                  <a:lumMod val="75000"/>
                </a:schemeClr>
              </a:solidFill>
            </a:endParaRPr>
          </a:p>
          <a:p>
            <a:pPr lvl="3">
              <a:buNone/>
            </a:pPr>
            <a:endParaRPr lang="pt-PT" sz="1800" dirty="0" smtClean="0">
              <a:solidFill>
                <a:schemeClr val="tx1"/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pt-PT" sz="2000" dirty="0" smtClean="0">
                <a:solidFill>
                  <a:schemeClr val="tx1"/>
                </a:solidFill>
              </a:rPr>
              <a:t>COMPETÊNCIAS DE </a:t>
            </a:r>
            <a:r>
              <a:rPr lang="pt-PT" sz="2000" dirty="0" smtClean="0">
                <a:solidFill>
                  <a:schemeClr val="bg2">
                    <a:lumMod val="75000"/>
                  </a:schemeClr>
                </a:solidFill>
              </a:rPr>
              <a:t>ATRIBUIÇÃO</a:t>
            </a:r>
            <a:r>
              <a:rPr lang="pt-PT" sz="2000" dirty="0" smtClean="0">
                <a:solidFill>
                  <a:schemeClr val="tx1"/>
                </a:solidFill>
              </a:rPr>
              <a:t> E </a:t>
            </a:r>
            <a:r>
              <a:rPr lang="pt-PT" sz="2000" dirty="0" smtClean="0">
                <a:solidFill>
                  <a:schemeClr val="bg2">
                    <a:lumMod val="75000"/>
                  </a:schemeClr>
                </a:solidFill>
              </a:rPr>
              <a:t>SUBSIDIARIEDADE</a:t>
            </a:r>
            <a:r>
              <a:rPr lang="pt-PT" sz="2000" dirty="0" smtClean="0">
                <a:solidFill>
                  <a:schemeClr val="tx1"/>
                </a:solidFill>
              </a:rPr>
              <a:t> (</a:t>
            </a:r>
            <a:r>
              <a:rPr lang="pt-PT" sz="2000" dirty="0" err="1" smtClean="0">
                <a:solidFill>
                  <a:schemeClr val="tx1"/>
                </a:solidFill>
              </a:rPr>
              <a:t>art</a:t>
            </a:r>
            <a:r>
              <a:rPr lang="pt-PT" sz="2000" dirty="0" smtClean="0">
                <a:solidFill>
                  <a:schemeClr val="tx1"/>
                </a:solidFill>
              </a:rPr>
              <a:t>. 5-º TUE)</a:t>
            </a:r>
          </a:p>
          <a:p>
            <a:pPr lvl="2">
              <a:buFont typeface="Courier New" pitchFamily="49" charset="0"/>
              <a:buChar char="o"/>
            </a:pPr>
            <a:endParaRPr lang="pt-PT" sz="2000" dirty="0" smtClean="0">
              <a:solidFill>
                <a:schemeClr val="tx1"/>
              </a:solidFill>
            </a:endParaRPr>
          </a:p>
          <a:p>
            <a:pPr lvl="2">
              <a:buFont typeface="Courier New" pitchFamily="49" charset="0"/>
              <a:buChar char="o"/>
            </a:pPr>
            <a:r>
              <a:rPr lang="pt-PT" sz="2000" dirty="0" smtClean="0">
                <a:solidFill>
                  <a:schemeClr val="tx1"/>
                </a:solidFill>
              </a:rPr>
              <a:t>Em especial, a </a:t>
            </a:r>
            <a:r>
              <a:rPr lang="pt-PT" sz="2000" dirty="0" smtClean="0">
                <a:solidFill>
                  <a:schemeClr val="bg2">
                    <a:lumMod val="75000"/>
                  </a:schemeClr>
                </a:solidFill>
              </a:rPr>
              <a:t>UEM e SCHENGEN</a:t>
            </a:r>
            <a:endParaRPr lang="pt-PT" sz="2000" dirty="0" smtClean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INTRUMENTOS LEGAIS ‘ORTODOXOS’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Execução descentralizada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291.º TFUE)</a:t>
            </a:r>
          </a:p>
          <a:p>
            <a:pPr lvl="1"/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Comitologia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291.º, n.º 3 TFUE)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‘Liberdade de meios e forma’ nas diretivas (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288.º TFUE)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Derrogações e cláusulas de salvaguarda por razões objetivas (v.g. 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27.º, 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114.º, n.º 4 e 5.º TFUE)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Exceções às liberdades de circulação (v.g. moralidade, ordem pública e segurança pública – 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36.º TFUE)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Exclusão da harmonização (v.g. política de prevenção da criminalidade – 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art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. 84.º TFUE; competências de apoio e complementares: turismo; proteção civil; cooperação administrativa)</a:t>
            </a:r>
          </a:p>
          <a:p>
            <a:pPr lvl="1"/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O consenso como prática </a:t>
            </a:r>
            <a:r>
              <a:rPr lang="pt-PT" dirty="0" err="1" smtClean="0">
                <a:solidFill>
                  <a:schemeClr val="bg2">
                    <a:lumMod val="75000"/>
                  </a:schemeClr>
                </a:solidFill>
              </a:rPr>
              <a:t>decisional</a:t>
            </a:r>
            <a:r>
              <a:rPr lang="pt-PT" dirty="0" smtClean="0">
                <a:solidFill>
                  <a:schemeClr val="bg2">
                    <a:lumMod val="75000"/>
                  </a:schemeClr>
                </a:solidFill>
              </a:rPr>
              <a:t> – ‘praxe constitucional’</a:t>
            </a:r>
          </a:p>
          <a:p>
            <a:pPr lvl="1"/>
            <a:endParaRPr lang="pt-PT" dirty="0" smtClean="0"/>
          </a:p>
          <a:p>
            <a:pPr>
              <a:buNone/>
            </a:pPr>
            <a:endParaRPr lang="pt-PT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/>
            <a:r>
              <a:rPr lang="pt-PT" sz="3200" dirty="0" smtClean="0"/>
              <a:t>A UNIÃO HETEROGÉNEA</a:t>
            </a:r>
            <a:br>
              <a:rPr lang="pt-PT" sz="3200" dirty="0" smtClean="0"/>
            </a:br>
            <a:r>
              <a:rPr lang="pt-PT" sz="3200" dirty="0" smtClean="0"/>
              <a:t>INSTRUMENTOS JURÍDICOS DE DIFERENCIAÇÃO</a:t>
            </a:r>
            <a:endParaRPr lang="pt-PT" sz="3200" dirty="0"/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INTRUMENTOS LEGAIS ‘HETERODOXOS’, assentes na vontade de participação de alguns EM</a:t>
            </a:r>
          </a:p>
          <a:p>
            <a:pPr lvl="1"/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COOPERAÇÃO REFORÇADA – em geral</a:t>
            </a:r>
          </a:p>
          <a:p>
            <a:pPr lvl="1"/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ABSTENÇÃO CONTRUTIVA</a:t>
            </a:r>
          </a:p>
          <a:p>
            <a:pPr lvl="1"/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COOPERAÇÃO ESTRUTURADA		PESC</a:t>
            </a:r>
          </a:p>
          <a:p>
            <a:pPr lvl="1">
              <a:buNone/>
            </a:pPr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PERMANENTE</a:t>
            </a:r>
          </a:p>
          <a:p>
            <a:pPr lvl="1"/>
            <a:r>
              <a:rPr lang="pt-PT" dirty="0" smtClean="0">
                <a:solidFill>
                  <a:schemeClr val="bg2">
                    <a:lumMod val="50000"/>
                  </a:schemeClr>
                </a:solidFill>
              </a:rPr>
              <a:t>MISSÃO </a:t>
            </a:r>
            <a:r>
              <a:rPr lang="pt-PT" i="1" dirty="0" smtClean="0">
                <a:solidFill>
                  <a:schemeClr val="bg2">
                    <a:lumMod val="50000"/>
                  </a:schemeClr>
                </a:solidFill>
              </a:rPr>
              <a:t>AD HOC</a:t>
            </a:r>
          </a:p>
          <a:p>
            <a:pPr lvl="1"/>
            <a:endParaRPr lang="pt-PT" dirty="0" smtClean="0"/>
          </a:p>
          <a:p>
            <a:pPr>
              <a:buNone/>
            </a:pPr>
            <a:endParaRPr lang="pt-PT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ctr"/>
            <a:r>
              <a:rPr lang="pt-PT" sz="3200" dirty="0" smtClean="0"/>
              <a:t>A UNIÃO HETEROGÉNEA</a:t>
            </a:r>
            <a:br>
              <a:rPr lang="pt-PT" sz="3200" dirty="0" smtClean="0"/>
            </a:br>
            <a:r>
              <a:rPr lang="pt-PT" sz="3200" dirty="0" smtClean="0"/>
              <a:t>INSTRUMENTOS JURÍDICOS DE DIFERENCIAÇÃO</a:t>
            </a:r>
            <a:endParaRPr lang="pt-PT" sz="3200" dirty="0"/>
          </a:p>
        </p:txBody>
      </p:sp>
      <p:sp>
        <p:nvSpPr>
          <p:cNvPr id="5" name="Chaveta à direita 4"/>
          <p:cNvSpPr/>
          <p:nvPr/>
        </p:nvSpPr>
        <p:spPr>
          <a:xfrm>
            <a:off x="6228184" y="4077072"/>
            <a:ext cx="72008" cy="16561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Encontro Luso-Espanhol de Professores de Direito Internacional</a:t>
            </a:r>
            <a:endParaRPr lang="pt-PT"/>
          </a:p>
        </p:txBody>
      </p:sp>
    </p:spTree>
  </p:cSld>
  <p:clrMapOvr>
    <a:masterClrMapping/>
  </p:clrMapOvr>
  <p:transition advClick="0" advTm="120000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gim">
      <a:dk1>
        <a:sysClr val="windowText" lastClr="000000"/>
      </a:dk1>
      <a:lt1>
        <a:sysClr val="window" lastClr="FFFFFF"/>
      </a:lt1>
      <a:dk2>
        <a:srgbClr val="002060"/>
      </a:dk2>
      <a:lt2>
        <a:srgbClr val="0070C0"/>
      </a:lt2>
      <a:accent1>
        <a:srgbClr val="00B0F0"/>
      </a:accent1>
      <a:accent2>
        <a:srgbClr val="0070C0"/>
      </a:accent2>
      <a:accent3>
        <a:srgbClr val="00B0F0"/>
      </a:accent3>
      <a:accent4>
        <a:srgbClr val="0070C0"/>
      </a:accent4>
      <a:accent5>
        <a:srgbClr val="0070C0"/>
      </a:accent5>
      <a:accent6>
        <a:srgbClr val="0070C0"/>
      </a:accent6>
      <a:hlink>
        <a:srgbClr val="FFC000"/>
      </a:hlink>
      <a:folHlink>
        <a:srgbClr val="0070C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410</TotalTime>
  <Words>744</Words>
  <Application>Microsoft Office PowerPoint</Application>
  <PresentationFormat>Apresentação no Ecrã (4:3)</PresentationFormat>
  <Paragraphs>129</Paragraphs>
  <Slides>13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20" baseType="lpstr">
      <vt:lpstr>Calibri</vt:lpstr>
      <vt:lpstr>Courier New</vt:lpstr>
      <vt:lpstr>Georgia</vt:lpstr>
      <vt:lpstr>Trebuchet MS</vt:lpstr>
      <vt:lpstr>Wingdings</vt:lpstr>
      <vt:lpstr>Wingdings 2</vt:lpstr>
      <vt:lpstr>Urbano</vt:lpstr>
      <vt:lpstr>ORDEM POLÍTICA E JURÍDICA  DA  UNIÃO EUROPEIA</vt:lpstr>
      <vt:lpstr>UNIFICAÇÃO = UNIFORMIDADE</vt:lpstr>
      <vt:lpstr>UNIFICAÇÃO = UNIFORMIDADE</vt:lpstr>
      <vt:lpstr>UNIFICAÇÃO = UNIFORMIDADE</vt:lpstr>
      <vt:lpstr>UNIFICAÇÃO COM  HETEROGENEIDADE</vt:lpstr>
      <vt:lpstr>O fim do consenso tácito - participação eleitoral para o PE</vt:lpstr>
      <vt:lpstr>A UNIÃO HETEROGÉNEA INSTRUMENTOS JURÍDICOS DA GOVERNAÇÃO</vt:lpstr>
      <vt:lpstr>A UNIÃO HETEROGÉNEA INSTRUMENTOS JURÍDICOS DE DIFERENCIAÇÃO</vt:lpstr>
      <vt:lpstr>A UNIÃO HETEROGÉNEA INSTRUMENTOS JURÍDICOS DE DIFERENCIAÇÃO</vt:lpstr>
      <vt:lpstr>IDENTIDADE DIVERSA  DIVERSIDADE DE IDENTIDADES</vt:lpstr>
      <vt:lpstr>IDENTIDADE DIVERSA  DIVERSIDADE DE IDENTIDADES</vt:lpstr>
      <vt:lpstr>IDENTIDADE DIVERSA  DIVERSIDADE DE IDENTIDADES</vt:lpstr>
      <vt:lpstr>IDENTIDADE DIVERSA  DIVERSIDADE DE IDENTIDADES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ORDEM POLÍTICA E JURÍDICA  DA  UNIÃO EUROPEIA</dc:title>
  <dc:creator>Graça Enes</dc:creator>
  <cp:lastModifiedBy>Dra. Graça Enes</cp:lastModifiedBy>
  <cp:revision>69</cp:revision>
  <dcterms:created xsi:type="dcterms:W3CDTF">2015-06-20T14:22:46Z</dcterms:created>
  <dcterms:modified xsi:type="dcterms:W3CDTF">2015-07-16T13:08:42Z</dcterms:modified>
</cp:coreProperties>
</file>