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88" r:id="rId2"/>
    <p:sldId id="294" r:id="rId3"/>
    <p:sldId id="289" r:id="rId4"/>
    <p:sldId id="290" r:id="rId5"/>
    <p:sldId id="291" r:id="rId6"/>
    <p:sldId id="292" r:id="rId7"/>
    <p:sldId id="293" r:id="rId8"/>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30B403-ED8D-4795-918F-6610C547252E}" type="datetimeFigureOut">
              <a:rPr lang="pt-PT" smtClean="0"/>
              <a:t>27/11/2021</a:t>
            </a:fld>
            <a:endParaRPr lang="pt-P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FC6BB5-925D-405C-B8DF-B475C684BC01}" type="slidenum">
              <a:rPr lang="pt-PT" smtClean="0"/>
              <a:t>‹#›</a:t>
            </a:fld>
            <a:endParaRPr lang="pt-PT"/>
          </a:p>
        </p:txBody>
      </p:sp>
    </p:spTree>
    <p:extLst>
      <p:ext uri="{BB962C8B-B14F-4D97-AF65-F5344CB8AC3E}">
        <p14:creationId xmlns:p14="http://schemas.microsoft.com/office/powerpoint/2010/main" val="30687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5DAE471F-94EE-4394-9480-265A3256113B}" type="datetime1">
              <a:rPr lang="pt-PT" smtClean="0"/>
              <a:t>27/11/2021</a:t>
            </a:fld>
            <a:endParaRPr lang="pt-PT"/>
          </a:p>
        </p:txBody>
      </p:sp>
      <p:sp>
        <p:nvSpPr>
          <p:cNvPr id="17" name="Footer Placeholder 16"/>
          <p:cNvSpPr>
            <a:spLocks noGrp="1"/>
          </p:cNvSpPr>
          <p:nvPr>
            <p:ph type="ftr" sz="quarter" idx="11"/>
          </p:nvPr>
        </p:nvSpPr>
        <p:spPr/>
        <p:txBody>
          <a:bodyPr/>
          <a:lstStyle/>
          <a:p>
            <a:r>
              <a:rPr lang="pt-PT"/>
              <a:t>Alfredo Soeiro - U. Porto</a:t>
            </a:r>
          </a:p>
        </p:txBody>
      </p:sp>
      <p:sp>
        <p:nvSpPr>
          <p:cNvPr id="29" name="Slide Number Placeholder 28"/>
          <p:cNvSpPr>
            <a:spLocks noGrp="1"/>
          </p:cNvSpPr>
          <p:nvPr>
            <p:ph type="sldNum" sz="quarter" idx="12"/>
          </p:nvPr>
        </p:nvSpPr>
        <p:spPr/>
        <p:txBody>
          <a:bodyPr/>
          <a:lstStyle/>
          <a:p>
            <a:fld id="{7AA59EB0-1D98-44E7-B352-38156C974684}" type="slidenum">
              <a:rPr lang="pt-PT" smtClean="0"/>
              <a:t>‹#›</a:t>
            </a:fld>
            <a:endParaRPr lang="pt-PT"/>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D79320F-7EE4-4EBC-AFE1-25D90A45DED0}" type="datetime1">
              <a:rPr lang="pt-PT" smtClean="0"/>
              <a:t>27/11/2021</a:t>
            </a:fld>
            <a:endParaRPr lang="pt-PT"/>
          </a:p>
        </p:txBody>
      </p:sp>
      <p:sp>
        <p:nvSpPr>
          <p:cNvPr id="5" name="Footer Placeholder 4"/>
          <p:cNvSpPr>
            <a:spLocks noGrp="1"/>
          </p:cNvSpPr>
          <p:nvPr>
            <p:ph type="ftr" sz="quarter" idx="11"/>
          </p:nvPr>
        </p:nvSpPr>
        <p:spPr/>
        <p:txBody>
          <a:bodyPr/>
          <a:lstStyle/>
          <a:p>
            <a:r>
              <a:rPr lang="pt-PT"/>
              <a:t>Alfredo Soeiro - U. Porto</a:t>
            </a:r>
          </a:p>
        </p:txBody>
      </p:sp>
      <p:sp>
        <p:nvSpPr>
          <p:cNvPr id="6" name="Slide Number Placeholder 5"/>
          <p:cNvSpPr>
            <a:spLocks noGrp="1"/>
          </p:cNvSpPr>
          <p:nvPr>
            <p:ph type="sldNum" sz="quarter" idx="12"/>
          </p:nvPr>
        </p:nvSpPr>
        <p:spPr/>
        <p:txBody>
          <a:bodyPr/>
          <a:lstStyle/>
          <a:p>
            <a:fld id="{7AA59EB0-1D98-44E7-B352-38156C974684}" type="slidenum">
              <a:rPr lang="pt-PT" smtClean="0"/>
              <a:t>‹#›</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4B1BEB9-83B5-4395-AD7B-17FDE83A3E9C}" type="datetime1">
              <a:rPr lang="pt-PT" smtClean="0"/>
              <a:t>27/11/2021</a:t>
            </a:fld>
            <a:endParaRPr lang="pt-PT"/>
          </a:p>
        </p:txBody>
      </p:sp>
      <p:sp>
        <p:nvSpPr>
          <p:cNvPr id="5" name="Footer Placeholder 4"/>
          <p:cNvSpPr>
            <a:spLocks noGrp="1"/>
          </p:cNvSpPr>
          <p:nvPr>
            <p:ph type="ftr" sz="quarter" idx="11"/>
          </p:nvPr>
        </p:nvSpPr>
        <p:spPr/>
        <p:txBody>
          <a:bodyPr/>
          <a:lstStyle/>
          <a:p>
            <a:r>
              <a:rPr lang="pt-PT"/>
              <a:t>Alfredo Soeiro - U. Porto</a:t>
            </a:r>
          </a:p>
        </p:txBody>
      </p:sp>
      <p:sp>
        <p:nvSpPr>
          <p:cNvPr id="6" name="Slide Number Placeholder 5"/>
          <p:cNvSpPr>
            <a:spLocks noGrp="1"/>
          </p:cNvSpPr>
          <p:nvPr>
            <p:ph type="sldNum" sz="quarter" idx="12"/>
          </p:nvPr>
        </p:nvSpPr>
        <p:spPr/>
        <p:txBody>
          <a:bodyPr/>
          <a:lstStyle/>
          <a:p>
            <a:fld id="{7AA59EB0-1D98-44E7-B352-38156C974684}" type="slidenum">
              <a:rPr lang="pt-PT" smtClean="0"/>
              <a:t>‹#›</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231F35-D76E-4D5E-8ADB-6D763B67B3CD}" type="datetime1">
              <a:rPr lang="pt-PT" smtClean="0"/>
              <a:t>27/11/2021</a:t>
            </a:fld>
            <a:endParaRPr lang="pt-PT"/>
          </a:p>
        </p:txBody>
      </p:sp>
      <p:sp>
        <p:nvSpPr>
          <p:cNvPr id="5" name="Footer Placeholder 4"/>
          <p:cNvSpPr>
            <a:spLocks noGrp="1"/>
          </p:cNvSpPr>
          <p:nvPr>
            <p:ph type="ftr" sz="quarter" idx="11"/>
          </p:nvPr>
        </p:nvSpPr>
        <p:spPr/>
        <p:txBody>
          <a:bodyPr/>
          <a:lstStyle/>
          <a:p>
            <a:r>
              <a:rPr lang="pt-PT"/>
              <a:t>Alfredo Soeiro - U. Porto</a:t>
            </a:r>
          </a:p>
        </p:txBody>
      </p:sp>
      <p:sp>
        <p:nvSpPr>
          <p:cNvPr id="6" name="Slide Number Placeholder 5"/>
          <p:cNvSpPr>
            <a:spLocks noGrp="1"/>
          </p:cNvSpPr>
          <p:nvPr>
            <p:ph type="sldNum" sz="quarter" idx="12"/>
          </p:nvPr>
        </p:nvSpPr>
        <p:spPr/>
        <p:txBody>
          <a:bodyPr/>
          <a:lstStyle/>
          <a:p>
            <a:fld id="{7AA59EB0-1D98-44E7-B352-38156C974684}" type="slidenum">
              <a:rPr lang="pt-PT" smtClean="0"/>
              <a:t>‹#›</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1897315-9FF4-465C-8DE2-4AD29D211407}" type="datetime1">
              <a:rPr lang="pt-PT" smtClean="0"/>
              <a:t>27/11/2021</a:t>
            </a:fld>
            <a:endParaRPr lang="pt-PT"/>
          </a:p>
        </p:txBody>
      </p:sp>
      <p:sp>
        <p:nvSpPr>
          <p:cNvPr id="5" name="Footer Placeholder 4"/>
          <p:cNvSpPr>
            <a:spLocks noGrp="1"/>
          </p:cNvSpPr>
          <p:nvPr>
            <p:ph type="ftr" sz="quarter" idx="11"/>
          </p:nvPr>
        </p:nvSpPr>
        <p:spPr/>
        <p:txBody>
          <a:bodyPr/>
          <a:lstStyle/>
          <a:p>
            <a:r>
              <a:rPr lang="pt-PT"/>
              <a:t>Alfredo Soeiro - U. Porto</a:t>
            </a:r>
          </a:p>
        </p:txBody>
      </p:sp>
      <p:sp>
        <p:nvSpPr>
          <p:cNvPr id="6" name="Slide Number Placeholder 5"/>
          <p:cNvSpPr>
            <a:spLocks noGrp="1"/>
          </p:cNvSpPr>
          <p:nvPr>
            <p:ph type="sldNum" sz="quarter" idx="12"/>
          </p:nvPr>
        </p:nvSpPr>
        <p:spPr/>
        <p:txBody>
          <a:bodyPr/>
          <a:lstStyle/>
          <a:p>
            <a:fld id="{7AA59EB0-1D98-44E7-B352-38156C974684}" type="slidenum">
              <a:rPr lang="pt-PT" smtClean="0"/>
              <a:t>‹#›</a:t>
            </a:fld>
            <a:endParaRPr lang="pt-PT"/>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51ABD73-2075-4CA9-ABD2-E8A5F60A3E6F}" type="datetime1">
              <a:rPr lang="pt-PT" smtClean="0"/>
              <a:t>27/11/2021</a:t>
            </a:fld>
            <a:endParaRPr lang="pt-PT"/>
          </a:p>
        </p:txBody>
      </p:sp>
      <p:sp>
        <p:nvSpPr>
          <p:cNvPr id="6" name="Footer Placeholder 5"/>
          <p:cNvSpPr>
            <a:spLocks noGrp="1"/>
          </p:cNvSpPr>
          <p:nvPr>
            <p:ph type="ftr" sz="quarter" idx="11"/>
          </p:nvPr>
        </p:nvSpPr>
        <p:spPr/>
        <p:txBody>
          <a:bodyPr/>
          <a:lstStyle/>
          <a:p>
            <a:r>
              <a:rPr lang="pt-PT"/>
              <a:t>Alfredo Soeiro - U. Porto</a:t>
            </a:r>
          </a:p>
        </p:txBody>
      </p:sp>
      <p:sp>
        <p:nvSpPr>
          <p:cNvPr id="7" name="Slide Number Placeholder 6"/>
          <p:cNvSpPr>
            <a:spLocks noGrp="1"/>
          </p:cNvSpPr>
          <p:nvPr>
            <p:ph type="sldNum" sz="quarter" idx="12"/>
          </p:nvPr>
        </p:nvSpPr>
        <p:spPr/>
        <p:txBody>
          <a:bodyPr/>
          <a:lstStyle/>
          <a:p>
            <a:fld id="{7AA59EB0-1D98-44E7-B352-38156C974684}" type="slidenum">
              <a:rPr lang="pt-PT" smtClean="0"/>
              <a:t>‹#›</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6C859E0-9D25-48F3-A800-20243FBB7FB1}" type="datetime1">
              <a:rPr lang="pt-PT" smtClean="0"/>
              <a:t>27/11/2021</a:t>
            </a:fld>
            <a:endParaRPr lang="pt-PT"/>
          </a:p>
        </p:txBody>
      </p:sp>
      <p:sp>
        <p:nvSpPr>
          <p:cNvPr id="8" name="Footer Placeholder 7"/>
          <p:cNvSpPr>
            <a:spLocks noGrp="1"/>
          </p:cNvSpPr>
          <p:nvPr>
            <p:ph type="ftr" sz="quarter" idx="11"/>
          </p:nvPr>
        </p:nvSpPr>
        <p:spPr/>
        <p:txBody>
          <a:bodyPr/>
          <a:lstStyle/>
          <a:p>
            <a:r>
              <a:rPr lang="pt-PT"/>
              <a:t>Alfredo Soeiro - U. Porto</a:t>
            </a:r>
          </a:p>
        </p:txBody>
      </p:sp>
      <p:sp>
        <p:nvSpPr>
          <p:cNvPr id="9" name="Slide Number Placeholder 8"/>
          <p:cNvSpPr>
            <a:spLocks noGrp="1"/>
          </p:cNvSpPr>
          <p:nvPr>
            <p:ph type="sldNum" sz="quarter" idx="12"/>
          </p:nvPr>
        </p:nvSpPr>
        <p:spPr/>
        <p:txBody>
          <a:bodyPr/>
          <a:lstStyle/>
          <a:p>
            <a:fld id="{7AA59EB0-1D98-44E7-B352-38156C974684}" type="slidenum">
              <a:rPr lang="pt-PT" smtClean="0"/>
              <a:t>‹#›</a:t>
            </a:fld>
            <a:endParaRPr lang="pt-PT"/>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EFB70E55-973A-4AFC-B5C8-3B247F9407F3}" type="datetime1">
              <a:rPr lang="pt-PT" smtClean="0"/>
              <a:t>27/11/2021</a:t>
            </a:fld>
            <a:endParaRPr lang="pt-PT"/>
          </a:p>
        </p:txBody>
      </p:sp>
      <p:sp>
        <p:nvSpPr>
          <p:cNvPr id="4" name="Footer Placeholder 3"/>
          <p:cNvSpPr>
            <a:spLocks noGrp="1"/>
          </p:cNvSpPr>
          <p:nvPr>
            <p:ph type="ftr" sz="quarter" idx="11"/>
          </p:nvPr>
        </p:nvSpPr>
        <p:spPr/>
        <p:txBody>
          <a:bodyPr/>
          <a:lstStyle/>
          <a:p>
            <a:r>
              <a:rPr lang="pt-PT"/>
              <a:t>Alfredo Soeiro - U. Porto</a:t>
            </a:r>
          </a:p>
        </p:txBody>
      </p:sp>
      <p:sp>
        <p:nvSpPr>
          <p:cNvPr id="5" name="Slide Number Placeholder 4"/>
          <p:cNvSpPr>
            <a:spLocks noGrp="1"/>
          </p:cNvSpPr>
          <p:nvPr>
            <p:ph type="sldNum" sz="quarter" idx="12"/>
          </p:nvPr>
        </p:nvSpPr>
        <p:spPr/>
        <p:txBody>
          <a:bodyPr/>
          <a:lstStyle/>
          <a:p>
            <a:fld id="{7AA59EB0-1D98-44E7-B352-38156C974684}" type="slidenum">
              <a:rPr lang="pt-PT" smtClean="0"/>
              <a:t>‹#›</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7DC47-766C-4FDA-AA74-748803155767}" type="datetime1">
              <a:rPr lang="pt-PT" smtClean="0"/>
              <a:t>27/11/2021</a:t>
            </a:fld>
            <a:endParaRPr lang="pt-PT"/>
          </a:p>
        </p:txBody>
      </p:sp>
      <p:sp>
        <p:nvSpPr>
          <p:cNvPr id="3" name="Footer Placeholder 2"/>
          <p:cNvSpPr>
            <a:spLocks noGrp="1"/>
          </p:cNvSpPr>
          <p:nvPr>
            <p:ph type="ftr" sz="quarter" idx="11"/>
          </p:nvPr>
        </p:nvSpPr>
        <p:spPr/>
        <p:txBody>
          <a:bodyPr/>
          <a:lstStyle/>
          <a:p>
            <a:r>
              <a:rPr lang="pt-PT"/>
              <a:t>Alfredo Soeiro - U. Porto</a:t>
            </a:r>
          </a:p>
        </p:txBody>
      </p:sp>
      <p:sp>
        <p:nvSpPr>
          <p:cNvPr id="4" name="Slide Number Placeholder 3"/>
          <p:cNvSpPr>
            <a:spLocks noGrp="1"/>
          </p:cNvSpPr>
          <p:nvPr>
            <p:ph type="sldNum" sz="quarter" idx="12"/>
          </p:nvPr>
        </p:nvSpPr>
        <p:spPr/>
        <p:txBody>
          <a:bodyPr/>
          <a:lstStyle/>
          <a:p>
            <a:fld id="{7AA59EB0-1D98-44E7-B352-38156C974684}" type="slidenum">
              <a:rPr lang="pt-PT" smtClean="0"/>
              <a:t>‹#›</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312D5AD-566A-4BB4-8353-4B3C4127A164}" type="datetime1">
              <a:rPr lang="pt-PT" smtClean="0"/>
              <a:t>27/11/2021</a:t>
            </a:fld>
            <a:endParaRPr lang="pt-PT"/>
          </a:p>
        </p:txBody>
      </p:sp>
      <p:sp>
        <p:nvSpPr>
          <p:cNvPr id="6" name="Footer Placeholder 5"/>
          <p:cNvSpPr>
            <a:spLocks noGrp="1"/>
          </p:cNvSpPr>
          <p:nvPr>
            <p:ph type="ftr" sz="quarter" idx="11"/>
          </p:nvPr>
        </p:nvSpPr>
        <p:spPr/>
        <p:txBody>
          <a:bodyPr/>
          <a:lstStyle/>
          <a:p>
            <a:r>
              <a:rPr lang="pt-PT"/>
              <a:t>Alfredo Soeiro - U. Porto</a:t>
            </a:r>
          </a:p>
        </p:txBody>
      </p:sp>
      <p:sp>
        <p:nvSpPr>
          <p:cNvPr id="7" name="Slide Number Placeholder 6"/>
          <p:cNvSpPr>
            <a:spLocks noGrp="1"/>
          </p:cNvSpPr>
          <p:nvPr>
            <p:ph type="sldNum" sz="quarter" idx="12"/>
          </p:nvPr>
        </p:nvSpPr>
        <p:spPr/>
        <p:txBody>
          <a:bodyPr/>
          <a:lstStyle/>
          <a:p>
            <a:fld id="{7AA59EB0-1D98-44E7-B352-38156C974684}" type="slidenum">
              <a:rPr lang="pt-PT" smtClean="0"/>
              <a:t>‹#›</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49F1BEAE-3275-4713-876A-EB180769D211}" type="datetime1">
              <a:rPr lang="pt-PT" smtClean="0"/>
              <a:t>27/11/2021</a:t>
            </a:fld>
            <a:endParaRPr lang="pt-PT"/>
          </a:p>
        </p:txBody>
      </p:sp>
      <p:sp>
        <p:nvSpPr>
          <p:cNvPr id="6" name="Footer Placeholder 5"/>
          <p:cNvSpPr>
            <a:spLocks noGrp="1"/>
          </p:cNvSpPr>
          <p:nvPr>
            <p:ph type="ftr" sz="quarter" idx="11"/>
          </p:nvPr>
        </p:nvSpPr>
        <p:spPr>
          <a:xfrm>
            <a:off x="914400" y="55499"/>
            <a:ext cx="5562600" cy="365125"/>
          </a:xfrm>
        </p:spPr>
        <p:txBody>
          <a:bodyPr/>
          <a:lstStyle/>
          <a:p>
            <a:r>
              <a:rPr lang="pt-PT"/>
              <a:t>Alfredo Soeiro - U. Porto</a:t>
            </a:r>
          </a:p>
        </p:txBody>
      </p:sp>
      <p:sp>
        <p:nvSpPr>
          <p:cNvPr id="7" name="Slide Number Placeholder 6"/>
          <p:cNvSpPr>
            <a:spLocks noGrp="1"/>
          </p:cNvSpPr>
          <p:nvPr>
            <p:ph type="sldNum" sz="quarter" idx="12"/>
          </p:nvPr>
        </p:nvSpPr>
        <p:spPr>
          <a:xfrm>
            <a:off x="8610600" y="55499"/>
            <a:ext cx="457200" cy="365125"/>
          </a:xfrm>
        </p:spPr>
        <p:txBody>
          <a:bodyPr/>
          <a:lstStyle/>
          <a:p>
            <a:fld id="{7AA59EB0-1D98-44E7-B352-38156C974684}" type="slidenum">
              <a:rPr lang="pt-PT" smtClean="0"/>
              <a:t>‹#›</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0C9E8274-DB91-4469-A3AF-D871B9413E24}" type="datetime1">
              <a:rPr lang="pt-PT" smtClean="0"/>
              <a:t>27/11/2021</a:t>
            </a:fld>
            <a:endParaRPr lang="pt-PT"/>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r>
              <a:rPr lang="pt-PT"/>
              <a:t>Alfredo Soeiro - U. Porto</a:t>
            </a: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AA59EB0-1D98-44E7-B352-38156C974684}" type="slidenum">
              <a:rPr lang="pt-PT" smtClean="0"/>
              <a:t>‹#›</a:t>
            </a:fld>
            <a:endParaRPr lang="pt-PT"/>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bet.org/" TargetMode="External"/><Relationship Id="rId2" Type="http://schemas.openxmlformats.org/officeDocument/2006/relationships/hyperlink" Target="http://www.enaee.eu/" TargetMode="External"/><Relationship Id="rId1" Type="http://schemas.openxmlformats.org/officeDocument/2006/relationships/slideLayout" Target="../slideLayouts/slideLayout2.xml"/><Relationship Id="rId6" Type="http://schemas.openxmlformats.org/officeDocument/2006/relationships/hyperlink" Target="https://www.engineersaustralia.org.au/Engineering-Registers/International-Registers/APEC-Engineer" TargetMode="External"/><Relationship Id="rId5" Type="http://schemas.openxmlformats.org/officeDocument/2006/relationships/hyperlink" Target="https://www.ieagreements.org/" TargetMode="External"/><Relationship Id="rId4" Type="http://schemas.openxmlformats.org/officeDocument/2006/relationships/hyperlink" Target="https://www.ieagreements.org/accords/washington/"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calohee.e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1124744"/>
            <a:ext cx="7772400" cy="4968552"/>
          </a:xfrm>
        </p:spPr>
        <p:txBody>
          <a:bodyPr>
            <a:normAutofit/>
          </a:bodyPr>
          <a:lstStyle/>
          <a:p>
            <a:pPr algn="ctr"/>
            <a:r>
              <a:rPr lang="en-GB" sz="3600" dirty="0"/>
              <a:t>Guide to European Accreditation and Certification </a:t>
            </a:r>
            <a:br>
              <a:rPr lang="en-GB" sz="3600" dirty="0"/>
            </a:br>
            <a:r>
              <a:rPr lang="en-GB" sz="3600" dirty="0"/>
              <a:t/>
            </a:r>
            <a:br>
              <a:rPr lang="en-GB" sz="3600" dirty="0"/>
            </a:br>
            <a:r>
              <a:rPr lang="en-GB" sz="3600" dirty="0">
                <a:solidFill>
                  <a:srgbClr val="00B0F0"/>
                </a:solidFill>
              </a:rPr>
              <a:t>“BENEFITS OF INTERNATIONAL ENGINEERING CERTIFICATION”</a:t>
            </a:r>
            <a:br>
              <a:rPr lang="en-GB" sz="3600" dirty="0">
                <a:solidFill>
                  <a:srgbClr val="00B0F0"/>
                </a:solidFill>
              </a:rPr>
            </a:br>
            <a:r>
              <a:rPr lang="en-GB" sz="3600" dirty="0">
                <a:solidFill>
                  <a:srgbClr val="00B0F0"/>
                </a:solidFill>
              </a:rPr>
              <a:t/>
            </a:r>
            <a:br>
              <a:rPr lang="en-GB" sz="3600" dirty="0">
                <a:solidFill>
                  <a:srgbClr val="00B0F0"/>
                </a:solidFill>
              </a:rPr>
            </a:br>
            <a:r>
              <a:rPr lang="en-GB" sz="2000" dirty="0">
                <a:solidFill>
                  <a:srgbClr val="FFFF00"/>
                </a:solidFill>
              </a:rPr>
              <a:t>Alfredo Soeiro</a:t>
            </a:r>
            <a:br>
              <a:rPr lang="en-GB" sz="2000" dirty="0">
                <a:solidFill>
                  <a:srgbClr val="FFFF00"/>
                </a:solidFill>
              </a:rPr>
            </a:br>
            <a:r>
              <a:rPr lang="en-GB" sz="2000" dirty="0">
                <a:solidFill>
                  <a:srgbClr val="FFFF00"/>
                </a:solidFill>
              </a:rPr>
              <a:t>University of Porto, </a:t>
            </a:r>
            <a:r>
              <a:rPr lang="en-GB" sz="2000" dirty="0" smtClean="0">
                <a:solidFill>
                  <a:srgbClr val="FFFF00"/>
                </a:solidFill>
              </a:rPr>
              <a:t>Portugal </a:t>
            </a:r>
            <a:endParaRPr lang="pt-PT" sz="2000" dirty="0">
              <a:solidFill>
                <a:srgbClr val="FFFF00"/>
              </a:solidFill>
            </a:endParaRPr>
          </a:p>
        </p:txBody>
      </p:sp>
    </p:spTree>
    <p:extLst>
      <p:ext uri="{BB962C8B-B14F-4D97-AF65-F5344CB8AC3E}">
        <p14:creationId xmlns:p14="http://schemas.microsoft.com/office/powerpoint/2010/main" val="33153137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0500"/>
            <a:ext cx="7772400" cy="914400"/>
          </a:xfrm>
        </p:spPr>
        <p:txBody>
          <a:bodyPr/>
          <a:lstStyle/>
          <a:p>
            <a:pPr algn="ctr"/>
            <a:r>
              <a:rPr lang="pt-PT" sz="4800" b="1" dirty="0" smtClean="0"/>
              <a:t>WFEO</a:t>
            </a:r>
            <a:endParaRPr lang="pt-PT" sz="4800" b="1" dirty="0"/>
          </a:p>
        </p:txBody>
      </p:sp>
      <p:sp>
        <p:nvSpPr>
          <p:cNvPr id="3" name="Content Placeholder 2"/>
          <p:cNvSpPr>
            <a:spLocks noGrp="1"/>
          </p:cNvSpPr>
          <p:nvPr>
            <p:ph idx="1"/>
          </p:nvPr>
        </p:nvSpPr>
        <p:spPr/>
        <p:txBody>
          <a:bodyPr>
            <a:normAutofit/>
          </a:bodyPr>
          <a:lstStyle/>
          <a:p>
            <a:r>
              <a:rPr lang="pt-PT" sz="3600" b="1" dirty="0" err="1" smtClean="0">
                <a:solidFill>
                  <a:srgbClr val="FFFF00"/>
                </a:solidFill>
              </a:rPr>
              <a:t>World</a:t>
            </a:r>
            <a:r>
              <a:rPr lang="pt-PT" sz="3600" b="1" dirty="0" smtClean="0">
                <a:solidFill>
                  <a:srgbClr val="FFFF00"/>
                </a:solidFill>
              </a:rPr>
              <a:t> </a:t>
            </a:r>
            <a:r>
              <a:rPr lang="pt-PT" sz="3600" b="1" dirty="0" err="1" smtClean="0">
                <a:solidFill>
                  <a:srgbClr val="FFFF00"/>
                </a:solidFill>
              </a:rPr>
              <a:t>Federation</a:t>
            </a:r>
            <a:r>
              <a:rPr lang="pt-PT" sz="3600" b="1" dirty="0" smtClean="0">
                <a:solidFill>
                  <a:srgbClr val="FFFF00"/>
                </a:solidFill>
              </a:rPr>
              <a:t> </a:t>
            </a:r>
            <a:r>
              <a:rPr lang="pt-PT" sz="3600" b="1" dirty="0" err="1" smtClean="0">
                <a:solidFill>
                  <a:srgbClr val="FFFF00"/>
                </a:solidFill>
              </a:rPr>
              <a:t>of</a:t>
            </a:r>
            <a:r>
              <a:rPr lang="pt-PT" sz="3600" b="1" dirty="0" smtClean="0">
                <a:solidFill>
                  <a:srgbClr val="FFFF00"/>
                </a:solidFill>
              </a:rPr>
              <a:t> </a:t>
            </a:r>
            <a:r>
              <a:rPr lang="pt-PT" sz="3600" b="1" dirty="0" err="1" smtClean="0">
                <a:solidFill>
                  <a:srgbClr val="FFFF00"/>
                </a:solidFill>
              </a:rPr>
              <a:t>Engineering</a:t>
            </a:r>
            <a:r>
              <a:rPr lang="pt-PT" sz="3600" b="1" dirty="0" smtClean="0">
                <a:solidFill>
                  <a:srgbClr val="FFFF00"/>
                </a:solidFill>
              </a:rPr>
              <a:t> </a:t>
            </a:r>
            <a:r>
              <a:rPr lang="pt-PT" sz="3600" b="1" dirty="0" err="1" smtClean="0">
                <a:solidFill>
                  <a:srgbClr val="FFFF00"/>
                </a:solidFill>
              </a:rPr>
              <a:t>Organizations</a:t>
            </a:r>
            <a:endParaRPr lang="pt-PT" sz="3600" b="1" dirty="0" smtClean="0">
              <a:solidFill>
                <a:srgbClr val="FFFF00"/>
              </a:solidFill>
            </a:endParaRPr>
          </a:p>
          <a:p>
            <a:r>
              <a:rPr lang="pt-PT" sz="3600" b="1" dirty="0" err="1" smtClean="0">
                <a:solidFill>
                  <a:srgbClr val="0070C0"/>
                </a:solidFill>
              </a:rPr>
              <a:t>Supported</a:t>
            </a:r>
            <a:r>
              <a:rPr lang="pt-PT" sz="3600" b="1" dirty="0" smtClean="0">
                <a:solidFill>
                  <a:srgbClr val="0070C0"/>
                </a:solidFill>
              </a:rPr>
              <a:t> </a:t>
            </a:r>
            <a:r>
              <a:rPr lang="pt-PT" sz="3600" b="1" dirty="0" err="1" smtClean="0">
                <a:solidFill>
                  <a:srgbClr val="0070C0"/>
                </a:solidFill>
              </a:rPr>
              <a:t>by</a:t>
            </a:r>
            <a:r>
              <a:rPr lang="pt-PT" sz="3600" b="1" dirty="0" smtClean="0">
                <a:solidFill>
                  <a:srgbClr val="0070C0"/>
                </a:solidFill>
              </a:rPr>
              <a:t> UNESCO </a:t>
            </a:r>
          </a:p>
          <a:p>
            <a:r>
              <a:rPr lang="pt-PT" sz="3600" b="1" dirty="0" smtClean="0"/>
              <a:t>Paris, 1968</a:t>
            </a:r>
          </a:p>
          <a:p>
            <a:r>
              <a:rPr lang="pt-PT" sz="3600" b="1" dirty="0" smtClean="0">
                <a:solidFill>
                  <a:schemeClr val="accent1">
                    <a:lumMod val="75000"/>
                  </a:schemeClr>
                </a:solidFill>
              </a:rPr>
              <a:t>90 </a:t>
            </a:r>
            <a:r>
              <a:rPr lang="pt-PT" sz="3600" b="1" dirty="0" err="1" smtClean="0">
                <a:solidFill>
                  <a:schemeClr val="accent1">
                    <a:lumMod val="75000"/>
                  </a:schemeClr>
                </a:solidFill>
              </a:rPr>
              <a:t>professional</a:t>
            </a:r>
            <a:r>
              <a:rPr lang="pt-PT" sz="3600" b="1" dirty="0" smtClean="0">
                <a:solidFill>
                  <a:schemeClr val="accent1">
                    <a:lumMod val="75000"/>
                  </a:schemeClr>
                </a:solidFill>
              </a:rPr>
              <a:t> </a:t>
            </a:r>
            <a:r>
              <a:rPr lang="pt-PT" sz="3600" b="1" dirty="0" err="1" smtClean="0">
                <a:solidFill>
                  <a:schemeClr val="accent1">
                    <a:lumMod val="75000"/>
                  </a:schemeClr>
                </a:solidFill>
              </a:rPr>
              <a:t>engineering</a:t>
            </a:r>
            <a:r>
              <a:rPr lang="pt-PT" sz="3600" b="1" dirty="0" smtClean="0">
                <a:solidFill>
                  <a:schemeClr val="accent1">
                    <a:lumMod val="75000"/>
                  </a:schemeClr>
                </a:solidFill>
              </a:rPr>
              <a:t> </a:t>
            </a:r>
            <a:r>
              <a:rPr lang="pt-PT" sz="3600" b="1" dirty="0" err="1" smtClean="0">
                <a:solidFill>
                  <a:schemeClr val="accent1">
                    <a:lumMod val="75000"/>
                  </a:schemeClr>
                </a:solidFill>
              </a:rPr>
              <a:t>organizations</a:t>
            </a:r>
            <a:endParaRPr lang="pt-PT" sz="3600" b="1" dirty="0" smtClean="0">
              <a:solidFill>
                <a:schemeClr val="accent1">
                  <a:lumMod val="75000"/>
                </a:schemeClr>
              </a:solidFill>
            </a:endParaRPr>
          </a:p>
          <a:p>
            <a:r>
              <a:rPr lang="pt-PT" sz="3600" b="1" dirty="0" smtClean="0">
                <a:solidFill>
                  <a:schemeClr val="accent3">
                    <a:lumMod val="75000"/>
                  </a:schemeClr>
                </a:solidFill>
              </a:rPr>
              <a:t>~15 M </a:t>
            </a:r>
            <a:r>
              <a:rPr lang="pt-PT" sz="3600" b="1" dirty="0" err="1" smtClean="0">
                <a:solidFill>
                  <a:schemeClr val="accent3">
                    <a:lumMod val="75000"/>
                  </a:schemeClr>
                </a:solidFill>
              </a:rPr>
              <a:t>engineers</a:t>
            </a:r>
            <a:endParaRPr lang="pt-PT" sz="3600" b="1" dirty="0">
              <a:solidFill>
                <a:schemeClr val="accent3">
                  <a:lumMod val="75000"/>
                </a:schemeClr>
              </a:solidFill>
            </a:endParaRPr>
          </a:p>
        </p:txBody>
      </p:sp>
      <p:sp>
        <p:nvSpPr>
          <p:cNvPr id="4" name="Footer Placeholder 3"/>
          <p:cNvSpPr>
            <a:spLocks noGrp="1"/>
          </p:cNvSpPr>
          <p:nvPr>
            <p:ph type="ftr" sz="quarter" idx="11"/>
          </p:nvPr>
        </p:nvSpPr>
        <p:spPr/>
        <p:txBody>
          <a:bodyPr/>
          <a:lstStyle/>
          <a:p>
            <a:r>
              <a:rPr lang="pt-PT" smtClean="0"/>
              <a:t>Alfredo Soeiro - U. Porto</a:t>
            </a:r>
            <a:endParaRPr lang="pt-PT"/>
          </a:p>
        </p:txBody>
      </p:sp>
      <p:sp>
        <p:nvSpPr>
          <p:cNvPr id="5" name="Slide Number Placeholder 4"/>
          <p:cNvSpPr>
            <a:spLocks noGrp="1"/>
          </p:cNvSpPr>
          <p:nvPr>
            <p:ph type="sldNum" sz="quarter" idx="12"/>
          </p:nvPr>
        </p:nvSpPr>
        <p:spPr/>
        <p:txBody>
          <a:bodyPr/>
          <a:lstStyle/>
          <a:p>
            <a:fld id="{7AA59EB0-1D98-44E7-B352-38156C974684}" type="slidenum">
              <a:rPr lang="pt-PT" smtClean="0"/>
              <a:t>2</a:t>
            </a:fld>
            <a:endParaRPr lang="pt-PT"/>
          </a:p>
        </p:txBody>
      </p:sp>
    </p:spTree>
    <p:extLst>
      <p:ext uri="{BB962C8B-B14F-4D97-AF65-F5344CB8AC3E}">
        <p14:creationId xmlns:p14="http://schemas.microsoft.com/office/powerpoint/2010/main" val="2796837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t-PT" dirty="0" err="1" smtClean="0"/>
              <a:t>Engineering</a:t>
            </a:r>
            <a:r>
              <a:rPr lang="pt-PT" dirty="0" smtClean="0"/>
              <a:t> Professional </a:t>
            </a:r>
            <a:r>
              <a:rPr lang="pt-PT" dirty="0" err="1" smtClean="0"/>
              <a:t>Qualifications</a:t>
            </a:r>
            <a:endParaRPr lang="pt-PT" dirty="0"/>
          </a:p>
        </p:txBody>
      </p:sp>
      <p:sp>
        <p:nvSpPr>
          <p:cNvPr id="3" name="Content Placeholder 2"/>
          <p:cNvSpPr>
            <a:spLocks noGrp="1"/>
          </p:cNvSpPr>
          <p:nvPr>
            <p:ph idx="1"/>
          </p:nvPr>
        </p:nvSpPr>
        <p:spPr>
          <a:xfrm>
            <a:off x="914400" y="2636912"/>
            <a:ext cx="7772400" cy="3718648"/>
          </a:xfrm>
        </p:spPr>
        <p:txBody>
          <a:bodyPr>
            <a:normAutofit/>
          </a:bodyPr>
          <a:lstStyle/>
          <a:p>
            <a:r>
              <a:rPr lang="en-GB" dirty="0" smtClean="0">
                <a:hlinkClick r:id="rId2"/>
              </a:rPr>
              <a:t>EUR-ACE</a:t>
            </a:r>
            <a:endParaRPr lang="en-GB" dirty="0" smtClean="0"/>
          </a:p>
          <a:p>
            <a:r>
              <a:rPr lang="en-GB" dirty="0" smtClean="0">
                <a:hlinkClick r:id="rId3"/>
              </a:rPr>
              <a:t>ABET </a:t>
            </a:r>
            <a:endParaRPr lang="en-GB" dirty="0" smtClean="0"/>
          </a:p>
          <a:p>
            <a:r>
              <a:rPr lang="en-GB" dirty="0" smtClean="0">
                <a:hlinkClick r:id="rId4"/>
              </a:rPr>
              <a:t>Washington </a:t>
            </a:r>
            <a:r>
              <a:rPr lang="en-GB" dirty="0" smtClean="0">
                <a:hlinkClick r:id="rId4"/>
              </a:rPr>
              <a:t>Accord </a:t>
            </a:r>
            <a:endParaRPr lang="en-GB" dirty="0" smtClean="0"/>
          </a:p>
          <a:p>
            <a:r>
              <a:rPr lang="en-GB" dirty="0" smtClean="0">
                <a:hlinkClick r:id="rId5"/>
              </a:rPr>
              <a:t>International Engineering Alliance </a:t>
            </a:r>
            <a:endParaRPr lang="en-GB" dirty="0" smtClean="0"/>
          </a:p>
          <a:p>
            <a:r>
              <a:rPr lang="en-GB" dirty="0" smtClean="0">
                <a:hlinkClick r:id="rId6"/>
              </a:rPr>
              <a:t>APEC Engineer</a:t>
            </a:r>
            <a:endParaRPr lang="en-GB" dirty="0" smtClean="0"/>
          </a:p>
          <a:p>
            <a:r>
              <a:rPr lang="en-150" dirty="0" smtClean="0"/>
              <a:t>…</a:t>
            </a:r>
            <a:endParaRPr lang="pt-PT" dirty="0"/>
          </a:p>
        </p:txBody>
      </p:sp>
    </p:spTree>
    <p:extLst>
      <p:ext uri="{BB962C8B-B14F-4D97-AF65-F5344CB8AC3E}">
        <p14:creationId xmlns:p14="http://schemas.microsoft.com/office/powerpoint/2010/main" val="576878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87048"/>
            <a:ext cx="7886700" cy="637291"/>
          </a:xfrm>
        </p:spPr>
        <p:txBody>
          <a:bodyPr/>
          <a:lstStyle/>
          <a:p>
            <a:r>
              <a:rPr lang="pt-PT" dirty="0" err="1" smtClean="0"/>
              <a:t>Competences</a:t>
            </a:r>
            <a:r>
              <a:rPr lang="pt-PT" dirty="0" smtClean="0"/>
              <a:t> </a:t>
            </a:r>
            <a:r>
              <a:rPr lang="pt-PT" dirty="0" err="1" smtClean="0"/>
              <a:t>framework</a:t>
            </a:r>
            <a:endParaRPr lang="pt-PT" dirty="0"/>
          </a:p>
        </p:txBody>
      </p:sp>
      <p:sp>
        <p:nvSpPr>
          <p:cNvPr id="3" name="Content Placeholder 2"/>
          <p:cNvSpPr>
            <a:spLocks noGrp="1"/>
          </p:cNvSpPr>
          <p:nvPr>
            <p:ph idx="1"/>
          </p:nvPr>
        </p:nvSpPr>
        <p:spPr>
          <a:xfrm>
            <a:off x="628650" y="1196752"/>
            <a:ext cx="7886700" cy="4293221"/>
          </a:xfrm>
        </p:spPr>
        <p:txBody>
          <a:bodyPr/>
          <a:lstStyle/>
          <a:p>
            <a:r>
              <a:rPr lang="pt-PT" dirty="0" smtClean="0"/>
              <a:t>FEANI </a:t>
            </a:r>
            <a:r>
              <a:rPr lang="pt-PT" dirty="0" smtClean="0"/>
              <a:t>- EMC (</a:t>
            </a:r>
            <a:r>
              <a:rPr lang="pt-PT" dirty="0" err="1" smtClean="0"/>
              <a:t>adapted</a:t>
            </a:r>
            <a:r>
              <a:rPr lang="pt-PT" dirty="0" smtClean="0"/>
              <a:t> </a:t>
            </a:r>
            <a:r>
              <a:rPr lang="pt-PT" dirty="0" err="1" smtClean="0"/>
              <a:t>from</a:t>
            </a:r>
            <a:r>
              <a:rPr lang="pt-PT" dirty="0" smtClean="0"/>
              <a:t> </a:t>
            </a:r>
            <a:r>
              <a:rPr lang="pt-PT" dirty="0" smtClean="0">
                <a:hlinkClick r:id="rId2"/>
              </a:rPr>
              <a:t>CALOHEE</a:t>
            </a:r>
            <a:r>
              <a:rPr lang="pt-PT" dirty="0" smtClean="0"/>
              <a:t>)</a:t>
            </a:r>
            <a:endParaRPr lang="pt-PT" dirty="0" smtClean="0"/>
          </a:p>
          <a:p>
            <a:endParaRPr lang="pt-PT" dirty="0" smtClean="0"/>
          </a:p>
          <a:p>
            <a:endParaRPr lang="pt-PT" dirty="0"/>
          </a:p>
        </p:txBody>
      </p:sp>
      <p:graphicFrame>
        <p:nvGraphicFramePr>
          <p:cNvPr id="6" name="Table 5"/>
          <p:cNvGraphicFramePr>
            <a:graphicFrameLocks noGrp="1"/>
          </p:cNvGraphicFramePr>
          <p:nvPr>
            <p:extLst>
              <p:ext uri="{D42A27DB-BD31-4B8C-83A1-F6EECF244321}">
                <p14:modId xmlns:p14="http://schemas.microsoft.com/office/powerpoint/2010/main" val="372386938"/>
              </p:ext>
            </p:extLst>
          </p:nvPr>
        </p:nvGraphicFramePr>
        <p:xfrm>
          <a:off x="827584" y="2492896"/>
          <a:ext cx="7886702" cy="4043172"/>
        </p:xfrm>
        <a:graphic>
          <a:graphicData uri="http://schemas.openxmlformats.org/drawingml/2006/table">
            <a:tbl>
              <a:tblPr firstRow="1" firstCol="1" bandRow="1" bandCol="1">
                <a:tableStyleId>{5C22544A-7EE6-4342-B048-85BDC9FD1C3A}</a:tableStyleId>
              </a:tblPr>
              <a:tblGrid>
                <a:gridCol w="1008985">
                  <a:extLst>
                    <a:ext uri="{9D8B030D-6E8A-4147-A177-3AD203B41FA5}">
                      <a16:colId xmlns:a16="http://schemas.microsoft.com/office/drawing/2014/main" val="3821123912"/>
                    </a:ext>
                  </a:extLst>
                </a:gridCol>
                <a:gridCol w="2225189">
                  <a:extLst>
                    <a:ext uri="{9D8B030D-6E8A-4147-A177-3AD203B41FA5}">
                      <a16:colId xmlns:a16="http://schemas.microsoft.com/office/drawing/2014/main" val="349698547"/>
                    </a:ext>
                  </a:extLst>
                </a:gridCol>
                <a:gridCol w="2326264">
                  <a:extLst>
                    <a:ext uri="{9D8B030D-6E8A-4147-A177-3AD203B41FA5}">
                      <a16:colId xmlns:a16="http://schemas.microsoft.com/office/drawing/2014/main" val="982361442"/>
                    </a:ext>
                  </a:extLst>
                </a:gridCol>
                <a:gridCol w="2326264">
                  <a:extLst>
                    <a:ext uri="{9D8B030D-6E8A-4147-A177-3AD203B41FA5}">
                      <a16:colId xmlns:a16="http://schemas.microsoft.com/office/drawing/2014/main" val="85694237"/>
                    </a:ext>
                  </a:extLst>
                </a:gridCol>
              </a:tblGrid>
              <a:tr h="3873627">
                <a:tc>
                  <a:txBody>
                    <a:bodyPr/>
                    <a:lstStyle/>
                    <a:p>
                      <a:pPr algn="l">
                        <a:lnSpc>
                          <a:spcPct val="115000"/>
                        </a:lnSpc>
                        <a:spcBef>
                          <a:spcPts val="600"/>
                        </a:spcBef>
                        <a:spcAft>
                          <a:spcPts val="600"/>
                        </a:spcAft>
                      </a:pPr>
                      <a:r>
                        <a:rPr lang="en-GB" sz="1400" dirty="0" smtClean="0">
                          <a:effectLst/>
                        </a:rPr>
                        <a:t>Dimension</a:t>
                      </a:r>
                      <a:endParaRPr lang="pt-PT" sz="1800" dirty="0">
                        <a:effectLst/>
                      </a:endParaRPr>
                    </a:p>
                    <a:p>
                      <a:pPr algn="l">
                        <a:lnSpc>
                          <a:spcPct val="115000"/>
                        </a:lnSpc>
                        <a:spcBef>
                          <a:spcPts val="600"/>
                        </a:spcBef>
                        <a:spcAft>
                          <a:spcPts val="600"/>
                        </a:spcAft>
                      </a:pPr>
                      <a:r>
                        <a:rPr lang="en-GB" sz="1400" dirty="0">
                          <a:effectLst/>
                        </a:rPr>
                        <a:t>Level 7 EQF</a:t>
                      </a:r>
                      <a:endParaRPr lang="pt-PT" sz="1800" dirty="0">
                        <a:effectLst/>
                      </a:endParaRPr>
                    </a:p>
                    <a:p>
                      <a:pPr algn="l">
                        <a:lnSpc>
                          <a:spcPct val="115000"/>
                        </a:lnSpc>
                        <a:spcBef>
                          <a:spcPts val="600"/>
                        </a:spcBef>
                        <a:spcAft>
                          <a:spcPts val="600"/>
                        </a:spcAft>
                      </a:pPr>
                      <a:r>
                        <a:rPr lang="en-GB" sz="1400" dirty="0">
                          <a:effectLst/>
                        </a:rPr>
                        <a:t>MASTER</a:t>
                      </a:r>
                      <a:endParaRPr lang="pt-P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l">
                        <a:lnSpc>
                          <a:spcPct val="115000"/>
                        </a:lnSpc>
                        <a:spcBef>
                          <a:spcPts val="600"/>
                        </a:spcBef>
                        <a:spcAft>
                          <a:spcPts val="600"/>
                        </a:spcAft>
                      </a:pPr>
                      <a:r>
                        <a:rPr lang="en-GB" sz="1400" dirty="0" smtClean="0">
                          <a:effectLst/>
                        </a:rPr>
                        <a:t>Knowledge</a:t>
                      </a:r>
                    </a:p>
                    <a:p>
                      <a:pPr algn="l">
                        <a:lnSpc>
                          <a:spcPct val="115000"/>
                        </a:lnSpc>
                        <a:spcBef>
                          <a:spcPts val="600"/>
                        </a:spcBef>
                        <a:spcAft>
                          <a:spcPts val="600"/>
                        </a:spcAft>
                      </a:pPr>
                      <a:r>
                        <a:rPr lang="en-GB" sz="1400" dirty="0" smtClean="0">
                          <a:effectLst/>
                        </a:rPr>
                        <a:t>Demonstrate knowledge and understanding of the disciplinary, professional, personal and interpersonal requirements necessary to solve / design / investigate / conduct very complex engineering problems / products, processes and systems / issues / activities in Engineering</a:t>
                      </a:r>
                      <a:r>
                        <a:rPr lang="en-GB" sz="1400" baseline="0" dirty="0" smtClean="0">
                          <a:effectLst/>
                        </a:rPr>
                        <a:t> (Civil, Mechanical, Chemical, Informatics, </a:t>
                      </a:r>
                      <a:r>
                        <a:rPr lang="en-150" sz="1400" baseline="0" dirty="0" smtClean="0">
                          <a:effectLst/>
                        </a:rPr>
                        <a:t>…</a:t>
                      </a:r>
                      <a:r>
                        <a:rPr lang="pt-PT" sz="1400" baseline="0" dirty="0" smtClean="0">
                          <a:effectLst/>
                        </a:rPr>
                        <a:t>.</a:t>
                      </a:r>
                      <a:r>
                        <a:rPr lang="en-GB" sz="1400" baseline="0" dirty="0" smtClean="0">
                          <a:effectLst/>
                        </a:rPr>
                        <a:t>)</a:t>
                      </a:r>
                      <a:endParaRPr lang="pt-PT" sz="1800" dirty="0">
                        <a:effectLst/>
                      </a:endParaRPr>
                    </a:p>
                  </a:txBody>
                  <a:tcPr marL="51435" marR="51435" marT="0" marB="0"/>
                </a:tc>
                <a:tc>
                  <a:txBody>
                    <a:bodyPr/>
                    <a:lstStyle/>
                    <a:p>
                      <a:pPr algn="l">
                        <a:lnSpc>
                          <a:spcPct val="115000"/>
                        </a:lnSpc>
                        <a:spcBef>
                          <a:spcPts val="600"/>
                        </a:spcBef>
                        <a:spcAft>
                          <a:spcPts val="600"/>
                        </a:spcAft>
                      </a:pPr>
                      <a:r>
                        <a:rPr lang="en-GB" sz="1500" dirty="0">
                          <a:effectLst/>
                        </a:rPr>
                        <a:t>Skills </a:t>
                      </a:r>
                      <a:endParaRPr lang="pt-PT" sz="2100" dirty="0">
                        <a:effectLst/>
                      </a:endParaRPr>
                    </a:p>
                    <a:p>
                      <a:pPr algn="l">
                        <a:lnSpc>
                          <a:spcPct val="115000"/>
                        </a:lnSpc>
                        <a:spcBef>
                          <a:spcPts val="600"/>
                        </a:spcBef>
                        <a:spcAft>
                          <a:spcPts val="600"/>
                        </a:spcAft>
                      </a:pPr>
                      <a:r>
                        <a:rPr lang="en-GB" sz="1400" b="1" kern="1200" dirty="0" smtClean="0">
                          <a:solidFill>
                            <a:schemeClr val="lt1"/>
                          </a:solidFill>
                          <a:effectLst/>
                          <a:latin typeface="+mn-lt"/>
                          <a:ea typeface="+mn-ea"/>
                          <a:cs typeface="+mn-cs"/>
                        </a:rPr>
                        <a:t>Apply knowledge and understanding to solve / design / investigate / conduct very complex engineering problems / products, processes and systems / issues / activities in Engineering (Civil, Mechanical, Chemical, Informatics, ….)</a:t>
                      </a:r>
                    </a:p>
                    <a:p>
                      <a:pPr algn="l">
                        <a:lnSpc>
                          <a:spcPct val="115000"/>
                        </a:lnSpc>
                        <a:spcBef>
                          <a:spcPts val="600"/>
                        </a:spcBef>
                        <a:spcAft>
                          <a:spcPts val="600"/>
                        </a:spcAft>
                      </a:pPr>
                      <a:endParaRPr lang="pt-PT"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l">
                        <a:lnSpc>
                          <a:spcPct val="115000"/>
                        </a:lnSpc>
                        <a:spcBef>
                          <a:spcPts val="600"/>
                        </a:spcBef>
                        <a:spcAft>
                          <a:spcPts val="600"/>
                        </a:spcAft>
                      </a:pPr>
                      <a:r>
                        <a:rPr lang="en-GB" sz="1200" dirty="0">
                          <a:effectLst/>
                        </a:rPr>
                        <a:t>Attitudes </a:t>
                      </a:r>
                      <a:endParaRPr lang="en-GB" sz="1200" dirty="0" smtClean="0">
                        <a:effectLst/>
                      </a:endParaRPr>
                    </a:p>
                    <a:p>
                      <a:pPr algn="l">
                        <a:lnSpc>
                          <a:spcPct val="115000"/>
                        </a:lnSpc>
                        <a:spcBef>
                          <a:spcPts val="600"/>
                        </a:spcBef>
                        <a:spcAft>
                          <a:spcPts val="600"/>
                        </a:spcAft>
                      </a:pPr>
                      <a:r>
                        <a:rPr lang="en-GB" sz="1400" dirty="0" smtClean="0">
                          <a:effectLst/>
                        </a:rPr>
                        <a:t>Identify and justify appropriate and relevant established method or new and innovative methods to solve / design / investigate / conduct very complex engineering problems / products, processes and systems / issues / activities in Engineering (Civil, Mechanical, Chemical, Informatics, ….) and behave according to professional, ethical and social responsibilities.</a:t>
                      </a:r>
                      <a:endParaRPr lang="pt-PT" sz="1400" dirty="0">
                        <a:effectLst/>
                      </a:endParaRPr>
                    </a:p>
                  </a:txBody>
                  <a:tcPr marL="51435" marR="51435" marT="0" marB="0"/>
                </a:tc>
                <a:extLst>
                  <a:ext uri="{0D108BD9-81ED-4DB2-BD59-A6C34878D82A}">
                    <a16:rowId xmlns:a16="http://schemas.microsoft.com/office/drawing/2014/main" val="2200703641"/>
                  </a:ext>
                </a:extLst>
              </a:tr>
            </a:tbl>
          </a:graphicData>
        </a:graphic>
      </p:graphicFrame>
    </p:spTree>
    <p:extLst>
      <p:ext uri="{BB962C8B-B14F-4D97-AF65-F5344CB8AC3E}">
        <p14:creationId xmlns:p14="http://schemas.microsoft.com/office/powerpoint/2010/main" val="4005357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smtClean="0"/>
              <a:t>9 </a:t>
            </a:r>
            <a:r>
              <a:rPr lang="pt-PT" dirty="0" err="1" smtClean="0"/>
              <a:t>dimensions</a:t>
            </a:r>
            <a:endParaRPr lang="pt-PT" dirty="0"/>
          </a:p>
        </p:txBody>
      </p:sp>
      <p:sp>
        <p:nvSpPr>
          <p:cNvPr id="3" name="Content Placeholder 2"/>
          <p:cNvSpPr>
            <a:spLocks noGrp="1"/>
          </p:cNvSpPr>
          <p:nvPr>
            <p:ph idx="1"/>
          </p:nvPr>
        </p:nvSpPr>
        <p:spPr>
          <a:xfrm>
            <a:off x="933903" y="1556792"/>
            <a:ext cx="7772400" cy="4572000"/>
          </a:xfrm>
        </p:spPr>
        <p:txBody>
          <a:bodyPr>
            <a:normAutofit lnSpcReduction="10000"/>
          </a:bodyPr>
          <a:lstStyle/>
          <a:p>
            <a:r>
              <a:rPr lang="pt-PT" b="1" dirty="0" err="1" smtClean="0"/>
              <a:t>Knowledge</a:t>
            </a:r>
            <a:r>
              <a:rPr lang="pt-PT" b="1" dirty="0" smtClean="0"/>
              <a:t> </a:t>
            </a:r>
            <a:r>
              <a:rPr lang="pt-PT" b="1" dirty="0" err="1" smtClean="0"/>
              <a:t>and</a:t>
            </a:r>
            <a:r>
              <a:rPr lang="pt-PT" b="1" dirty="0" smtClean="0"/>
              <a:t> </a:t>
            </a:r>
            <a:r>
              <a:rPr lang="pt-PT" b="1" dirty="0" err="1" smtClean="0"/>
              <a:t>understanding</a:t>
            </a:r>
            <a:endParaRPr lang="pt-PT" b="1" dirty="0" smtClean="0"/>
          </a:p>
          <a:p>
            <a:r>
              <a:rPr lang="pt-PT" b="1" dirty="0" err="1" smtClean="0">
                <a:solidFill>
                  <a:srgbClr val="00B050"/>
                </a:solidFill>
              </a:rPr>
              <a:t>Analysis</a:t>
            </a:r>
            <a:r>
              <a:rPr lang="pt-PT" b="1" dirty="0" smtClean="0">
                <a:solidFill>
                  <a:srgbClr val="00B050"/>
                </a:solidFill>
              </a:rPr>
              <a:t> </a:t>
            </a:r>
            <a:r>
              <a:rPr lang="pt-PT" b="1" dirty="0" err="1" smtClean="0">
                <a:solidFill>
                  <a:srgbClr val="00B050"/>
                </a:solidFill>
              </a:rPr>
              <a:t>and</a:t>
            </a:r>
            <a:r>
              <a:rPr lang="pt-PT" b="1" dirty="0" smtClean="0">
                <a:solidFill>
                  <a:srgbClr val="00B050"/>
                </a:solidFill>
              </a:rPr>
              <a:t> problema </a:t>
            </a:r>
            <a:r>
              <a:rPr lang="pt-PT" b="1" dirty="0" err="1" smtClean="0">
                <a:solidFill>
                  <a:srgbClr val="00B050"/>
                </a:solidFill>
              </a:rPr>
              <a:t>solving</a:t>
            </a:r>
            <a:endParaRPr lang="pt-PT" b="1" dirty="0" smtClean="0">
              <a:solidFill>
                <a:srgbClr val="00B050"/>
              </a:solidFill>
            </a:endParaRPr>
          </a:p>
          <a:p>
            <a:r>
              <a:rPr lang="pt-PT" b="1" dirty="0" smtClean="0">
                <a:solidFill>
                  <a:schemeClr val="accent3"/>
                </a:solidFill>
              </a:rPr>
              <a:t>Design</a:t>
            </a:r>
          </a:p>
          <a:p>
            <a:r>
              <a:rPr lang="pt-PT" b="1" dirty="0" smtClean="0">
                <a:solidFill>
                  <a:srgbClr val="0070C0"/>
                </a:solidFill>
              </a:rPr>
              <a:t>Research</a:t>
            </a:r>
          </a:p>
          <a:p>
            <a:r>
              <a:rPr lang="pt-PT" b="1" dirty="0" err="1" smtClean="0">
                <a:solidFill>
                  <a:srgbClr val="FFFF00"/>
                </a:solidFill>
              </a:rPr>
              <a:t>Practice</a:t>
            </a:r>
            <a:endParaRPr lang="pt-PT" b="1" dirty="0" smtClean="0">
              <a:solidFill>
                <a:srgbClr val="FFFF00"/>
              </a:solidFill>
            </a:endParaRPr>
          </a:p>
          <a:p>
            <a:r>
              <a:rPr lang="pt-PT" b="1" dirty="0" err="1" smtClean="0"/>
              <a:t>Decision</a:t>
            </a:r>
            <a:r>
              <a:rPr lang="pt-PT" b="1" dirty="0" smtClean="0"/>
              <a:t> </a:t>
            </a:r>
            <a:r>
              <a:rPr lang="pt-PT" b="1" dirty="0" err="1" smtClean="0"/>
              <a:t>Making</a:t>
            </a:r>
            <a:endParaRPr lang="pt-PT" b="1" dirty="0" smtClean="0"/>
          </a:p>
          <a:p>
            <a:r>
              <a:rPr lang="pt-PT" b="1" dirty="0" smtClean="0">
                <a:solidFill>
                  <a:srgbClr val="00B050"/>
                </a:solidFill>
              </a:rPr>
              <a:t>Team </a:t>
            </a:r>
            <a:r>
              <a:rPr lang="pt-PT" b="1" dirty="0" err="1" smtClean="0">
                <a:solidFill>
                  <a:srgbClr val="00B050"/>
                </a:solidFill>
              </a:rPr>
              <a:t>working</a:t>
            </a:r>
            <a:endParaRPr lang="pt-PT" b="1" dirty="0" smtClean="0">
              <a:solidFill>
                <a:srgbClr val="00B050"/>
              </a:solidFill>
            </a:endParaRPr>
          </a:p>
          <a:p>
            <a:r>
              <a:rPr lang="pt-PT" b="1" dirty="0" err="1" smtClean="0">
                <a:solidFill>
                  <a:schemeClr val="accent3"/>
                </a:solidFill>
              </a:rPr>
              <a:t>Communication</a:t>
            </a:r>
            <a:endParaRPr lang="pt-PT" b="1" dirty="0" smtClean="0">
              <a:solidFill>
                <a:schemeClr val="accent3"/>
              </a:solidFill>
            </a:endParaRPr>
          </a:p>
          <a:p>
            <a:r>
              <a:rPr lang="pt-PT" b="1" dirty="0" err="1" smtClean="0">
                <a:solidFill>
                  <a:srgbClr val="0070C0"/>
                </a:solidFill>
              </a:rPr>
              <a:t>Lifelong</a:t>
            </a:r>
            <a:r>
              <a:rPr lang="pt-PT" b="1" dirty="0" smtClean="0">
                <a:solidFill>
                  <a:srgbClr val="0070C0"/>
                </a:solidFill>
              </a:rPr>
              <a:t> </a:t>
            </a:r>
            <a:r>
              <a:rPr lang="pt-PT" b="1" dirty="0" err="1" smtClean="0">
                <a:solidFill>
                  <a:srgbClr val="0070C0"/>
                </a:solidFill>
              </a:rPr>
              <a:t>Learning</a:t>
            </a:r>
            <a:endParaRPr lang="pt-PT" b="1" dirty="0" smtClean="0">
              <a:solidFill>
                <a:srgbClr val="0070C0"/>
              </a:solidFill>
            </a:endParaRPr>
          </a:p>
          <a:p>
            <a:endParaRPr lang="pt-PT" dirty="0"/>
          </a:p>
        </p:txBody>
      </p:sp>
    </p:spTree>
    <p:extLst>
      <p:ext uri="{BB962C8B-B14F-4D97-AF65-F5344CB8AC3E}">
        <p14:creationId xmlns:p14="http://schemas.microsoft.com/office/powerpoint/2010/main" val="672710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err="1" smtClean="0"/>
              <a:t>Example</a:t>
            </a:r>
            <a:endParaRPr lang="pt-PT"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0591216"/>
              </p:ext>
            </p:extLst>
          </p:nvPr>
        </p:nvGraphicFramePr>
        <p:xfrm>
          <a:off x="460466" y="1461991"/>
          <a:ext cx="8432014" cy="4695952"/>
        </p:xfrm>
        <a:graphic>
          <a:graphicData uri="http://schemas.openxmlformats.org/drawingml/2006/table">
            <a:tbl>
              <a:tblPr firstRow="1" firstCol="1" bandRow="1" bandCol="1">
                <a:tableStyleId>{5C22544A-7EE6-4342-B048-85BDC9FD1C3A}</a:tableStyleId>
              </a:tblPr>
              <a:tblGrid>
                <a:gridCol w="970687">
                  <a:extLst>
                    <a:ext uri="{9D8B030D-6E8A-4147-A177-3AD203B41FA5}">
                      <a16:colId xmlns:a16="http://schemas.microsoft.com/office/drawing/2014/main" val="1905184846"/>
                    </a:ext>
                  </a:extLst>
                </a:gridCol>
                <a:gridCol w="2487109">
                  <a:extLst>
                    <a:ext uri="{9D8B030D-6E8A-4147-A177-3AD203B41FA5}">
                      <a16:colId xmlns:a16="http://schemas.microsoft.com/office/drawing/2014/main" val="543266901"/>
                    </a:ext>
                  </a:extLst>
                </a:gridCol>
                <a:gridCol w="2487109">
                  <a:extLst>
                    <a:ext uri="{9D8B030D-6E8A-4147-A177-3AD203B41FA5}">
                      <a16:colId xmlns:a16="http://schemas.microsoft.com/office/drawing/2014/main" val="802609802"/>
                    </a:ext>
                  </a:extLst>
                </a:gridCol>
                <a:gridCol w="2487109">
                  <a:extLst>
                    <a:ext uri="{9D8B030D-6E8A-4147-A177-3AD203B41FA5}">
                      <a16:colId xmlns:a16="http://schemas.microsoft.com/office/drawing/2014/main" val="1644170350"/>
                    </a:ext>
                  </a:extLst>
                </a:gridCol>
              </a:tblGrid>
              <a:tr h="4199030">
                <a:tc>
                  <a:txBody>
                    <a:bodyPr/>
                    <a:lstStyle/>
                    <a:p>
                      <a:pPr algn="ctr">
                        <a:lnSpc>
                          <a:spcPct val="115000"/>
                        </a:lnSpc>
                        <a:spcBef>
                          <a:spcPts val="600"/>
                        </a:spcBef>
                        <a:spcAft>
                          <a:spcPts val="600"/>
                        </a:spcAft>
                      </a:pPr>
                      <a:endParaRPr lang="en-GB" sz="1800" dirty="0" smtClean="0">
                        <a:effectLst/>
                      </a:endParaRPr>
                    </a:p>
                    <a:p>
                      <a:pPr algn="ctr">
                        <a:lnSpc>
                          <a:spcPct val="115000"/>
                        </a:lnSpc>
                        <a:spcBef>
                          <a:spcPts val="600"/>
                        </a:spcBef>
                        <a:spcAft>
                          <a:spcPts val="600"/>
                        </a:spcAft>
                      </a:pPr>
                      <a:endParaRPr lang="en-GB" sz="1800" dirty="0" smtClean="0">
                        <a:effectLst/>
                      </a:endParaRPr>
                    </a:p>
                    <a:p>
                      <a:pPr algn="ctr">
                        <a:lnSpc>
                          <a:spcPct val="115000"/>
                        </a:lnSpc>
                        <a:spcBef>
                          <a:spcPts val="600"/>
                        </a:spcBef>
                        <a:spcAft>
                          <a:spcPts val="600"/>
                        </a:spcAft>
                      </a:pPr>
                      <a:endParaRPr lang="en-GB" sz="1800" smtClean="0">
                        <a:effectLst/>
                      </a:endParaRPr>
                    </a:p>
                    <a:p>
                      <a:pPr algn="ctr">
                        <a:lnSpc>
                          <a:spcPct val="115000"/>
                        </a:lnSpc>
                        <a:spcBef>
                          <a:spcPts val="600"/>
                        </a:spcBef>
                        <a:spcAft>
                          <a:spcPts val="600"/>
                        </a:spcAft>
                      </a:pPr>
                      <a:r>
                        <a:rPr lang="en-GB" sz="1800" smtClean="0">
                          <a:effectLst/>
                        </a:rPr>
                        <a:t>Decision</a:t>
                      </a:r>
                      <a:r>
                        <a:rPr lang="en-GB" sz="1800" baseline="0" smtClean="0">
                          <a:effectLst/>
                        </a:rPr>
                        <a:t> </a:t>
                      </a:r>
                      <a:r>
                        <a:rPr lang="en-GB" sz="1800" dirty="0" smtClean="0">
                          <a:effectLst/>
                        </a:rPr>
                        <a:t>making</a:t>
                      </a:r>
                      <a:endParaRPr lang="pt-P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l">
                        <a:lnSpc>
                          <a:spcPct val="107000"/>
                        </a:lnSpc>
                        <a:spcBef>
                          <a:spcPts val="600"/>
                        </a:spcBef>
                        <a:spcAft>
                          <a:spcPts val="600"/>
                        </a:spcAft>
                      </a:pPr>
                      <a:r>
                        <a:rPr lang="en-GB" sz="1800" dirty="0">
                          <a:effectLst/>
                        </a:rPr>
                        <a:t>Demonstrate critical awareness of the key aspects of professional, ethical and social responsibilities linked to management of work contexts, decision making and judgment in the field of study.</a:t>
                      </a:r>
                      <a:endParaRPr lang="pt-P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l">
                        <a:lnSpc>
                          <a:spcPct val="107000"/>
                        </a:lnSpc>
                        <a:spcBef>
                          <a:spcPts val="600"/>
                        </a:spcBef>
                        <a:spcAft>
                          <a:spcPts val="600"/>
                        </a:spcAft>
                      </a:pPr>
                      <a:r>
                        <a:rPr lang="en-GB" sz="1800" dirty="0">
                          <a:effectLst/>
                        </a:rPr>
                        <a:t>Manage work contexts in the field of study and within broader or multidisciplinary contexts that may be unpredictable and require new strategic approaches, take decisions and formulate judgments</a:t>
                      </a:r>
                      <a:r>
                        <a:rPr lang="en-GB" sz="800" dirty="0">
                          <a:effectLst/>
                        </a:rPr>
                        <a:t>.</a:t>
                      </a:r>
                      <a:endParaRPr lang="pt-PT"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gn="l">
                        <a:lnSpc>
                          <a:spcPct val="107000"/>
                        </a:lnSpc>
                        <a:spcBef>
                          <a:spcPts val="600"/>
                        </a:spcBef>
                        <a:spcAft>
                          <a:spcPts val="600"/>
                        </a:spcAft>
                      </a:pPr>
                      <a:r>
                        <a:rPr lang="en-GB" sz="1800" dirty="0">
                          <a:effectLst/>
                        </a:rPr>
                        <a:t>Identify and justify appropriate and relevant strategic approaches and analyse professional, ethical and social responsibilities linked to the management of work contexts in the field of study and within broader or multidisciplinary contexts, taking coherent decisions and formulating coherent judgments.</a:t>
                      </a:r>
                      <a:endParaRPr lang="pt-PT"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906679236"/>
                  </a:ext>
                </a:extLst>
              </a:tr>
            </a:tbl>
          </a:graphicData>
        </a:graphic>
      </p:graphicFrame>
    </p:spTree>
    <p:extLst>
      <p:ext uri="{BB962C8B-B14F-4D97-AF65-F5344CB8AC3E}">
        <p14:creationId xmlns:p14="http://schemas.microsoft.com/office/powerpoint/2010/main" val="20281179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err="1" smtClean="0"/>
              <a:t>Benefits</a:t>
            </a:r>
            <a:endParaRPr lang="pt-PT" dirty="0"/>
          </a:p>
        </p:txBody>
      </p:sp>
      <p:sp>
        <p:nvSpPr>
          <p:cNvPr id="3" name="Content Placeholder 2"/>
          <p:cNvSpPr>
            <a:spLocks noGrp="1"/>
          </p:cNvSpPr>
          <p:nvPr>
            <p:ph idx="1"/>
          </p:nvPr>
        </p:nvSpPr>
        <p:spPr/>
        <p:txBody>
          <a:bodyPr>
            <a:normAutofit/>
          </a:bodyPr>
          <a:lstStyle/>
          <a:p>
            <a:r>
              <a:rPr lang="pt-PT" b="1" dirty="0" err="1" smtClean="0"/>
              <a:t>Mobility</a:t>
            </a:r>
            <a:r>
              <a:rPr lang="pt-PT" b="1" dirty="0" smtClean="0"/>
              <a:t> </a:t>
            </a:r>
            <a:r>
              <a:rPr lang="pt-PT" b="1" dirty="0" err="1" smtClean="0"/>
              <a:t>of</a:t>
            </a:r>
            <a:r>
              <a:rPr lang="pt-PT" b="1" dirty="0" smtClean="0"/>
              <a:t> </a:t>
            </a:r>
            <a:r>
              <a:rPr lang="pt-PT" b="1" dirty="0" err="1" smtClean="0"/>
              <a:t>engineers</a:t>
            </a:r>
            <a:endParaRPr lang="pt-PT" b="1" dirty="0" smtClean="0"/>
          </a:p>
          <a:p>
            <a:r>
              <a:rPr lang="pt-PT" b="1" dirty="0" smtClean="0">
                <a:solidFill>
                  <a:srgbClr val="FFFF00"/>
                </a:solidFill>
              </a:rPr>
              <a:t>Professional </a:t>
            </a:r>
            <a:r>
              <a:rPr lang="pt-PT" b="1" dirty="0" err="1" smtClean="0">
                <a:solidFill>
                  <a:srgbClr val="FFFF00"/>
                </a:solidFill>
              </a:rPr>
              <a:t>registration</a:t>
            </a:r>
            <a:endParaRPr lang="pt-PT" b="1" dirty="0" smtClean="0">
              <a:solidFill>
                <a:srgbClr val="FFFF00"/>
              </a:solidFill>
            </a:endParaRPr>
          </a:p>
          <a:p>
            <a:r>
              <a:rPr lang="pt-PT" b="1" dirty="0" err="1" smtClean="0">
                <a:solidFill>
                  <a:srgbClr val="00B0F0"/>
                </a:solidFill>
              </a:rPr>
              <a:t>Certified</a:t>
            </a:r>
            <a:r>
              <a:rPr lang="pt-PT" b="1" dirty="0" smtClean="0">
                <a:solidFill>
                  <a:srgbClr val="00B0F0"/>
                </a:solidFill>
              </a:rPr>
              <a:t> </a:t>
            </a:r>
            <a:r>
              <a:rPr lang="pt-PT" b="1" dirty="0" err="1" smtClean="0">
                <a:solidFill>
                  <a:srgbClr val="00B0F0"/>
                </a:solidFill>
              </a:rPr>
              <a:t>indepently</a:t>
            </a:r>
            <a:r>
              <a:rPr lang="pt-PT" b="1" dirty="0" smtClean="0">
                <a:solidFill>
                  <a:srgbClr val="00B0F0"/>
                </a:solidFill>
              </a:rPr>
              <a:t> </a:t>
            </a:r>
            <a:r>
              <a:rPr lang="pt-PT" b="1" dirty="0" err="1" smtClean="0">
                <a:solidFill>
                  <a:srgbClr val="00B0F0"/>
                </a:solidFill>
              </a:rPr>
              <a:t>that</a:t>
            </a:r>
            <a:r>
              <a:rPr lang="pt-PT" b="1" dirty="0" smtClean="0">
                <a:solidFill>
                  <a:srgbClr val="00B0F0"/>
                </a:solidFill>
              </a:rPr>
              <a:t> </a:t>
            </a:r>
            <a:r>
              <a:rPr lang="pt-PT" b="1" dirty="0" err="1" smtClean="0">
                <a:solidFill>
                  <a:srgbClr val="00B0F0"/>
                </a:solidFill>
              </a:rPr>
              <a:t>engineer</a:t>
            </a:r>
            <a:r>
              <a:rPr lang="pt-PT" b="1" dirty="0" smtClean="0">
                <a:solidFill>
                  <a:srgbClr val="00B0F0"/>
                </a:solidFill>
              </a:rPr>
              <a:t> </a:t>
            </a:r>
            <a:r>
              <a:rPr lang="pt-PT" b="1" dirty="0" err="1" smtClean="0">
                <a:solidFill>
                  <a:srgbClr val="00B0F0"/>
                </a:solidFill>
              </a:rPr>
              <a:t>has</a:t>
            </a:r>
            <a:r>
              <a:rPr lang="pt-PT" b="1" dirty="0" smtClean="0">
                <a:solidFill>
                  <a:srgbClr val="00B0F0"/>
                </a:solidFill>
              </a:rPr>
              <a:t> </a:t>
            </a:r>
            <a:r>
              <a:rPr lang="pt-PT" b="1" dirty="0" err="1" smtClean="0">
                <a:solidFill>
                  <a:srgbClr val="00B0F0"/>
                </a:solidFill>
              </a:rPr>
              <a:t>these</a:t>
            </a:r>
            <a:r>
              <a:rPr lang="pt-PT" b="1" dirty="0" smtClean="0">
                <a:solidFill>
                  <a:srgbClr val="00B0F0"/>
                </a:solidFill>
              </a:rPr>
              <a:t> </a:t>
            </a:r>
            <a:r>
              <a:rPr lang="pt-PT" b="1" dirty="0" err="1" smtClean="0">
                <a:solidFill>
                  <a:srgbClr val="00B0F0"/>
                </a:solidFill>
              </a:rPr>
              <a:t>competences</a:t>
            </a:r>
            <a:endParaRPr lang="pt-PT" b="1" dirty="0" smtClean="0">
              <a:solidFill>
                <a:srgbClr val="00B0F0"/>
              </a:solidFill>
            </a:endParaRPr>
          </a:p>
          <a:p>
            <a:r>
              <a:rPr lang="pt-PT" b="1" dirty="0" smtClean="0">
                <a:solidFill>
                  <a:srgbClr val="00B050"/>
                </a:solidFill>
              </a:rPr>
              <a:t>E-portfolio </a:t>
            </a:r>
            <a:r>
              <a:rPr lang="pt-PT" b="1" dirty="0" err="1" smtClean="0">
                <a:solidFill>
                  <a:srgbClr val="00B050"/>
                </a:solidFill>
              </a:rPr>
              <a:t>with</a:t>
            </a:r>
            <a:r>
              <a:rPr lang="pt-PT" b="1" dirty="0" smtClean="0">
                <a:solidFill>
                  <a:srgbClr val="00B050"/>
                </a:solidFill>
              </a:rPr>
              <a:t> </a:t>
            </a:r>
            <a:r>
              <a:rPr lang="pt-PT" b="1" dirty="0" err="1" smtClean="0">
                <a:solidFill>
                  <a:srgbClr val="00B050"/>
                </a:solidFill>
              </a:rPr>
              <a:t>competences</a:t>
            </a:r>
            <a:r>
              <a:rPr lang="pt-PT" b="1" dirty="0" smtClean="0">
                <a:solidFill>
                  <a:srgbClr val="00B050"/>
                </a:solidFill>
              </a:rPr>
              <a:t> </a:t>
            </a:r>
            <a:r>
              <a:rPr lang="pt-PT" b="1" dirty="0" err="1" smtClean="0">
                <a:solidFill>
                  <a:srgbClr val="00B050"/>
                </a:solidFill>
              </a:rPr>
              <a:t>and</a:t>
            </a:r>
            <a:r>
              <a:rPr lang="pt-PT" b="1" dirty="0" smtClean="0">
                <a:solidFill>
                  <a:srgbClr val="00B050"/>
                </a:solidFill>
              </a:rPr>
              <a:t> </a:t>
            </a:r>
            <a:r>
              <a:rPr lang="pt-PT" b="1" dirty="0" err="1" smtClean="0">
                <a:solidFill>
                  <a:srgbClr val="00B050"/>
                </a:solidFill>
              </a:rPr>
              <a:t>evidences</a:t>
            </a:r>
            <a:endParaRPr lang="pt-PT" b="1" dirty="0" smtClean="0">
              <a:solidFill>
                <a:srgbClr val="00B050"/>
              </a:solidFill>
            </a:endParaRPr>
          </a:p>
          <a:p>
            <a:r>
              <a:rPr lang="pt-PT" b="1" dirty="0" err="1" smtClean="0">
                <a:solidFill>
                  <a:srgbClr val="00B050"/>
                </a:solidFill>
              </a:rPr>
              <a:t>Valuing</a:t>
            </a:r>
            <a:r>
              <a:rPr lang="pt-PT" b="1" dirty="0" smtClean="0">
                <a:solidFill>
                  <a:srgbClr val="00B050"/>
                </a:solidFill>
              </a:rPr>
              <a:t> </a:t>
            </a:r>
            <a:r>
              <a:rPr lang="pt-PT" b="1" dirty="0" err="1" smtClean="0">
                <a:solidFill>
                  <a:srgbClr val="00B050"/>
                </a:solidFill>
              </a:rPr>
              <a:t>employer</a:t>
            </a:r>
            <a:r>
              <a:rPr lang="pt-PT" b="1" dirty="0" smtClean="0">
                <a:solidFill>
                  <a:srgbClr val="00B050"/>
                </a:solidFill>
              </a:rPr>
              <a:t> for </a:t>
            </a:r>
            <a:r>
              <a:rPr lang="pt-PT" b="1" dirty="0" err="1" smtClean="0">
                <a:solidFill>
                  <a:srgbClr val="00B050"/>
                </a:solidFill>
              </a:rPr>
              <a:t>international</a:t>
            </a:r>
            <a:r>
              <a:rPr lang="pt-PT" b="1" dirty="0" smtClean="0">
                <a:solidFill>
                  <a:srgbClr val="00B050"/>
                </a:solidFill>
              </a:rPr>
              <a:t> </a:t>
            </a:r>
            <a:r>
              <a:rPr lang="pt-PT" b="1" dirty="0" err="1" smtClean="0">
                <a:solidFill>
                  <a:srgbClr val="00B050"/>
                </a:solidFill>
              </a:rPr>
              <a:t>bidding</a:t>
            </a:r>
            <a:endParaRPr lang="pt-PT" b="1" dirty="0" smtClean="0">
              <a:solidFill>
                <a:srgbClr val="00B050"/>
              </a:solidFill>
            </a:endParaRPr>
          </a:p>
          <a:p>
            <a:r>
              <a:rPr lang="pt-PT" b="1" dirty="0" err="1" smtClean="0">
                <a:solidFill>
                  <a:srgbClr val="FFFF00"/>
                </a:solidFill>
              </a:rPr>
              <a:t>Increasing</a:t>
            </a:r>
            <a:r>
              <a:rPr lang="pt-PT" b="1" dirty="0" smtClean="0">
                <a:solidFill>
                  <a:srgbClr val="FFFF00"/>
                </a:solidFill>
              </a:rPr>
              <a:t> </a:t>
            </a:r>
            <a:r>
              <a:rPr lang="pt-PT" b="1" dirty="0" err="1" smtClean="0">
                <a:solidFill>
                  <a:srgbClr val="FFFF00"/>
                </a:solidFill>
              </a:rPr>
              <a:t>quality</a:t>
            </a:r>
            <a:r>
              <a:rPr lang="pt-PT" b="1" dirty="0" smtClean="0">
                <a:solidFill>
                  <a:srgbClr val="FFFF00"/>
                </a:solidFill>
              </a:rPr>
              <a:t> </a:t>
            </a:r>
            <a:r>
              <a:rPr lang="pt-PT" b="1" dirty="0" err="1" smtClean="0">
                <a:solidFill>
                  <a:srgbClr val="FFFF00"/>
                </a:solidFill>
              </a:rPr>
              <a:t>of</a:t>
            </a:r>
            <a:r>
              <a:rPr lang="pt-PT" b="1" dirty="0" smtClean="0">
                <a:solidFill>
                  <a:srgbClr val="FFFF00"/>
                </a:solidFill>
              </a:rPr>
              <a:t> </a:t>
            </a:r>
            <a:r>
              <a:rPr lang="pt-PT" b="1" dirty="0" err="1" smtClean="0">
                <a:solidFill>
                  <a:srgbClr val="FFFF00"/>
                </a:solidFill>
              </a:rPr>
              <a:t>engineering</a:t>
            </a:r>
            <a:endParaRPr lang="pt-PT" b="1" dirty="0">
              <a:solidFill>
                <a:srgbClr val="FFFF00"/>
              </a:solidFill>
            </a:endParaRPr>
          </a:p>
        </p:txBody>
      </p:sp>
    </p:spTree>
    <p:extLst>
      <p:ext uri="{BB962C8B-B14F-4D97-AF65-F5344CB8AC3E}">
        <p14:creationId xmlns:p14="http://schemas.microsoft.com/office/powerpoint/2010/main" val="31935185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411</TotalTime>
  <Words>364</Words>
  <Application>Microsoft Office PowerPoint</Application>
  <PresentationFormat>On-screen Show (4:3)</PresentationFormat>
  <Paragraphs>52</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Calibri</vt:lpstr>
      <vt:lpstr>Consolas</vt:lpstr>
      <vt:lpstr>Corbel</vt:lpstr>
      <vt:lpstr>Times New Roman</vt:lpstr>
      <vt:lpstr>Wingdings</vt:lpstr>
      <vt:lpstr>Wingdings 2</vt:lpstr>
      <vt:lpstr>Wingdings 3</vt:lpstr>
      <vt:lpstr>Metro</vt:lpstr>
      <vt:lpstr>Guide to European Accreditation and Certification   “BENEFITS OF INTERNATIONAL ENGINEERING CERTIFICATION”  Alfredo Soeiro University of Porto, Portugal </vt:lpstr>
      <vt:lpstr>WFEO</vt:lpstr>
      <vt:lpstr>Engineering Professional Qualifications</vt:lpstr>
      <vt:lpstr>Competences framework</vt:lpstr>
      <vt:lpstr>9 dimensions</vt:lpstr>
      <vt:lpstr>Example</vt:lpstr>
      <vt:lpstr>Benefits</vt:lpstr>
    </vt:vector>
  </TitlesOfParts>
  <Company>FEUP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Recursos educativos abertos (OER) e as possibilidades por explorar</dc:title>
  <dc:creator>CICA</dc:creator>
  <cp:lastModifiedBy>Alfredo Soeiro</cp:lastModifiedBy>
  <cp:revision>88</cp:revision>
  <dcterms:created xsi:type="dcterms:W3CDTF">2014-07-01T15:04:28Z</dcterms:created>
  <dcterms:modified xsi:type="dcterms:W3CDTF">2021-11-27T12:02:25Z</dcterms:modified>
</cp:coreProperties>
</file>