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DAE75-76B7-4D7C-8847-E6C687DAA7CB}" type="datetimeFigureOut">
              <a:rPr lang="pt-PT" smtClean="0"/>
              <a:t>15-03-2011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5123D-F076-47E2-BE56-34F8F7653B45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422B5-2EA1-462E-AF27-956BC8D88005}" type="datetime1">
              <a:rPr lang="pt-PT" smtClean="0"/>
              <a:t>15-03-2011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E58D-B720-4864-B6B8-2BF2CFC3EDA5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CC913-D272-4869-9949-7AB5917FBE96}" type="datetime1">
              <a:rPr lang="pt-PT" smtClean="0"/>
              <a:t>15-03-2011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E58D-B720-4864-B6B8-2BF2CFC3EDA5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420A4-520F-407C-B03C-0B7921678F8A}" type="datetime1">
              <a:rPr lang="pt-PT" smtClean="0"/>
              <a:t>15-03-2011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E58D-B720-4864-B6B8-2BF2CFC3EDA5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E082-D3C7-4122-AF83-800E7A2728B2}" type="datetime1">
              <a:rPr lang="pt-PT" smtClean="0"/>
              <a:t>15-03-2011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E58D-B720-4864-B6B8-2BF2CFC3EDA5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A3E22-C48E-4927-9CAF-4B6FC7C18BF8}" type="datetime1">
              <a:rPr lang="pt-PT" smtClean="0"/>
              <a:t>15-03-2011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E58D-B720-4864-B6B8-2BF2CFC3EDA5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B933-D49A-4427-AD1D-B99B34A7B789}" type="datetime1">
              <a:rPr lang="pt-PT" smtClean="0"/>
              <a:t>15-03-2011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E58D-B720-4864-B6B8-2BF2CFC3EDA5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D60A-270F-4FF2-A724-7762FB749A1F}" type="datetime1">
              <a:rPr lang="pt-PT" smtClean="0"/>
              <a:t>15-03-2011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E58D-B720-4864-B6B8-2BF2CFC3EDA5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156B-29D1-4F4C-896E-62DBC4690BEF}" type="datetime1">
              <a:rPr lang="pt-PT" smtClean="0"/>
              <a:t>15-03-2011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E58D-B720-4864-B6B8-2BF2CFC3EDA5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7A45-0947-4AC7-A8EB-5F1EEF34EEE2}" type="datetime1">
              <a:rPr lang="pt-PT" smtClean="0"/>
              <a:t>15-03-2011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E58D-B720-4864-B6B8-2BF2CFC3EDA5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72828-D6F2-417B-A905-CD8A95506B72}" type="datetime1">
              <a:rPr lang="pt-PT" smtClean="0"/>
              <a:t>15-03-2011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E58D-B720-4864-B6B8-2BF2CFC3EDA5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1F6B1-4503-4691-B797-4F7E52951463}" type="datetime1">
              <a:rPr lang="pt-PT" smtClean="0"/>
              <a:t>15-03-2011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E58D-B720-4864-B6B8-2BF2CFC3EDA5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C0943-AD92-464F-84AC-E1899851CEB3}" type="datetime1">
              <a:rPr lang="pt-PT" smtClean="0"/>
              <a:t>15-03-2011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3E58D-B720-4864-B6B8-2BF2CFC3EDA5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Porquê Regular?</a:t>
            </a:r>
            <a:endParaRPr lang="pt-PT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dirty="0" smtClean="0"/>
              <a:t>.Basicamente a Teoria da Captura refere que a agência reguladora que, em princípio era suposto regular a indústria, é “capturada” por esta e, nesse sentido, acaba por favorecer o respectivo lucro e não o bem-estar social.</a:t>
            </a:r>
          </a:p>
          <a:p>
            <a:pPr algn="just"/>
            <a:r>
              <a:rPr lang="pt-PT" dirty="0" smtClean="0"/>
              <a:t>. Quer a Análise Normativa como Teoria Positiva, quer a Teoria da Captura são hoje vistas mais como explicações baseadas nalgumas regularidades empíricas, do que propriamente teorias. 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E58D-B720-4864-B6B8-2BF2CFC3EDA5}" type="slidenum">
              <a:rPr lang="pt-PT" smtClean="0"/>
              <a:t>1</a:t>
            </a:fld>
            <a:endParaRPr lang="pt-P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Porquê Regular?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. As explicações económicas ou teorias da regulação baseiam-se na premissa de que existe uma procura de regulação por parte de grupos que podem beneficiar com a redistribuição de rendimento e riqueza resultante do processo regulatório e que o sistema político providencia incentivos aos Governos e aos políticos para oferecer regulação.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E58D-B720-4864-B6B8-2BF2CFC3EDA5}" type="slidenum">
              <a:rPr lang="pt-PT" smtClean="0"/>
              <a:t>2</a:t>
            </a:fld>
            <a:endParaRPr lang="pt-P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Porquê Regular?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dirty="0" smtClean="0"/>
              <a:t>. A chamada “Nova” Economia da Regulação usa uma abordagem Agente/Principal na explicação da regulação enfatizando o papel desempenhado pelas assimetrias de informação e pelos custos de transacção no processo político que explica a existência de regulação (Noll, 1989, “Economic Perspectives on the Politics of Regulation”, Handbook of Industrial Organization, Vol. 2).</a:t>
            </a:r>
          </a:p>
          <a:p>
            <a:pPr algn="just"/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E58D-B720-4864-B6B8-2BF2CFC3EDA5}" type="slidenum">
              <a:rPr lang="pt-PT" smtClean="0"/>
              <a:t>3</a:t>
            </a:fld>
            <a:endParaRPr lang="pt-P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Porquê Regular?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PT" dirty="0" smtClean="0"/>
              <a:t>. Uma visão do processo político, que evidencia a importância da informação imperfeita e dos custos de transacção, é a de que implicitamente existe uma relação do tipo agente/principal entre os eleitores (principais) e os políticos (os seus agentes).</a:t>
            </a:r>
          </a:p>
          <a:p>
            <a:pPr algn="just"/>
            <a:r>
              <a:rPr lang="pt-PT" dirty="0" smtClean="0"/>
              <a:t>. Os eleitores elegem os políticos para agirem nos seus interesses aquando da formulação dos diversos tipos de políticas, em geral, e na política regulatória (e respectivos resultados) em particular.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E58D-B720-4864-B6B8-2BF2CFC3EDA5}" type="slidenum">
              <a:rPr lang="pt-PT" smtClean="0"/>
              <a:t>4</a:t>
            </a:fld>
            <a:endParaRPr lang="pt-P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Porquê Regular?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. A ameaça de derrota na eleição seguinte providencia o mecanismo que assegura que os políticos respeitarão as preferências do eleitorado.</a:t>
            </a:r>
          </a:p>
          <a:p>
            <a:pPr algn="just"/>
            <a:r>
              <a:rPr lang="pt-PT" dirty="0" smtClean="0"/>
              <a:t>. Contudo, a condição para que os políticos (agentes) de facto cumpram as suas promessas aos seus delegantes (principais) depende de três tipos de factores: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E58D-B720-4864-B6B8-2BF2CFC3EDA5}" type="slidenum">
              <a:rPr lang="pt-PT" smtClean="0"/>
              <a:t>5</a:t>
            </a:fld>
            <a:endParaRPr lang="pt-P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Porquê Regular?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PT" dirty="0" smtClean="0"/>
              <a:t>1. A maior ou menor divergência entre os objectivos ou preferências entre o principal e os agentes;</a:t>
            </a:r>
          </a:p>
          <a:p>
            <a:pPr algn="just"/>
            <a:r>
              <a:rPr lang="pt-PT" dirty="0" smtClean="0"/>
              <a:t>2. A capacidade do principal (ais) monitorizarem as actividades do agente. Os incentivos à monitorização serão reduzidos se esta for dispendiosa e/ou difícil;</a:t>
            </a:r>
          </a:p>
          <a:p>
            <a:pPr algn="just"/>
            <a:r>
              <a:rPr lang="pt-PT" dirty="0" smtClean="0"/>
              <a:t>3. A capacidade do principal (ais) para alinhar os interesses do agente aos seus. Aquela capacidade depende do conjunto disponível de mecanismos de coacção e da sua eficácia.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E58D-B720-4864-B6B8-2BF2CFC3EDA5}" type="slidenum">
              <a:rPr lang="pt-PT" smtClean="0"/>
              <a:t>6</a:t>
            </a:fld>
            <a:endParaRPr lang="pt-P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Porquê Regular?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PT" dirty="0" smtClean="0"/>
              <a:t>. Se os interesses divergem e os mecanismos de coacção e monitorização não são perfeitos, então os agentes podem prosseguir, de uma forma discricionária, os seus próprios interesses em detrimento dos do principal (ais).</a:t>
            </a:r>
          </a:p>
          <a:p>
            <a:pPr algn="just"/>
            <a:r>
              <a:rPr lang="pt-PT" dirty="0" smtClean="0"/>
              <a:t>. Além disso, a capacidade do(s) principal (ais) em monitorizar e, eventualmente, punir o agente por conduta contrária aos seus interesses também será diferente, de acordo com a divergência de interesses entre o agente e os diferentes principais. Nestas circunstâncias, o agente terá incentivos para favorecer alguns principais à custa de outros. 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E58D-B720-4864-B6B8-2BF2CFC3EDA5}" type="slidenum">
              <a:rPr lang="pt-PT" smtClean="0"/>
              <a:t>7</a:t>
            </a:fld>
            <a:endParaRPr lang="pt-P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Justificações de Interesse Público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PT" dirty="0" smtClean="0"/>
              <a:t>. A regulação constitui uma resposta legítima a uma “falha” de mercado.</a:t>
            </a:r>
          </a:p>
          <a:p>
            <a:pPr algn="just"/>
            <a:r>
              <a:rPr lang="pt-PT" dirty="0" smtClean="0"/>
              <a:t>. Os mercados “falham” quando o resultado é ineficiente.</a:t>
            </a:r>
          </a:p>
          <a:p>
            <a:pPr algn="just"/>
            <a:r>
              <a:rPr lang="pt-PT" dirty="0" smtClean="0"/>
              <a:t>. Sem regulação, não se conseguem todos os ganhos possíveis resultantes das transacções no mercado e o excedente total não é maximizado.</a:t>
            </a:r>
          </a:p>
          <a:p>
            <a:pPr algn="just"/>
            <a:r>
              <a:rPr lang="pt-PT" dirty="0" smtClean="0"/>
              <a:t>. São possíveis potenciais melhorias no sentido de </a:t>
            </a:r>
            <a:r>
              <a:rPr lang="pt-PT" dirty="0" err="1" smtClean="0"/>
              <a:t>Pareto</a:t>
            </a:r>
            <a:r>
              <a:rPr lang="pt-PT" dirty="0" smtClean="0"/>
              <a:t>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E58D-B720-4864-B6B8-2BF2CFC3EDA5}" type="slidenum">
              <a:rPr lang="pt-PT" smtClean="0"/>
              <a:t>8</a:t>
            </a:fld>
            <a:endParaRPr lang="pt-P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Justificações de Interesse Público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Características ou componentes de um resultado eficiente:</a:t>
            </a:r>
          </a:p>
          <a:p>
            <a:pPr algn="just"/>
            <a:r>
              <a:rPr lang="pt-PT" dirty="0" smtClean="0"/>
              <a:t>1. Eficiência alocativa;</a:t>
            </a:r>
          </a:p>
          <a:p>
            <a:pPr algn="just"/>
            <a:r>
              <a:rPr lang="pt-PT" dirty="0" smtClean="0"/>
              <a:t>2. Eficiência no racionamento;</a:t>
            </a:r>
          </a:p>
          <a:p>
            <a:pPr algn="just"/>
            <a:r>
              <a:rPr lang="pt-PT" dirty="0" smtClean="0"/>
              <a:t>3. Eficiência operativa (ou de custos);</a:t>
            </a:r>
          </a:p>
          <a:p>
            <a:pPr algn="just"/>
            <a:r>
              <a:rPr lang="pt-PT" dirty="0" smtClean="0"/>
              <a:t>4. Eficiência na selecção de produtos;</a:t>
            </a:r>
          </a:p>
          <a:p>
            <a:pPr algn="just"/>
            <a:r>
              <a:rPr lang="pt-PT" dirty="0" smtClean="0"/>
              <a:t>5. Eficiência na redução de custos.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E58D-B720-4864-B6B8-2BF2CFC3EDA5}" type="slidenum">
              <a:rPr lang="pt-PT" smtClean="0"/>
              <a:t>9</a:t>
            </a:fld>
            <a:endParaRPr lang="pt-P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645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Porquê Regular?</vt:lpstr>
      <vt:lpstr>Porquê Regular?</vt:lpstr>
      <vt:lpstr>Porquê Regular?</vt:lpstr>
      <vt:lpstr>Porquê Regular?</vt:lpstr>
      <vt:lpstr>Porquê Regular?</vt:lpstr>
      <vt:lpstr>Porquê Regular?</vt:lpstr>
      <vt:lpstr>Porquê Regular?</vt:lpstr>
      <vt:lpstr>Justificações de Interesse Público</vt:lpstr>
      <vt:lpstr>Justificações de Interesse Público</vt:lpstr>
    </vt:vector>
  </TitlesOfParts>
  <Company>FEP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Porquê Regular?</dc:title>
  <dc:creator>hmvs</dc:creator>
  <cp:lastModifiedBy>hmvs</cp:lastModifiedBy>
  <cp:revision>25</cp:revision>
  <dcterms:created xsi:type="dcterms:W3CDTF">2011-03-15T16:00:43Z</dcterms:created>
  <dcterms:modified xsi:type="dcterms:W3CDTF">2011-03-15T17:52:42Z</dcterms:modified>
</cp:coreProperties>
</file>