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75F450-0105-4941-BCA1-9D9B2D8B4087}" type="datetimeFigureOut">
              <a:rPr lang="pt-PT" smtClean="0"/>
              <a:pPr/>
              <a:t>01-03-2011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212E02-27BE-45CF-A804-979DFCF91927}" type="slidenum">
              <a:rPr lang="pt-PT" smtClean="0"/>
              <a:pPr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5719-D9B8-4DA0-B4E2-857AF5A9DBCC}" type="datetime1">
              <a:rPr lang="pt-PT" smtClean="0"/>
              <a:pPr/>
              <a:t>01-03-2011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0525E-96BE-4715-8DE3-6E22592E5325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B2A9E-40A7-4590-B842-81F2038E6762}" type="datetime1">
              <a:rPr lang="pt-PT" smtClean="0"/>
              <a:pPr/>
              <a:t>01-03-2011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0525E-96BE-4715-8DE3-6E22592E5325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7B9A2-AFE3-4323-ADC7-BA9224C4CBD4}" type="datetime1">
              <a:rPr lang="pt-PT" smtClean="0"/>
              <a:pPr/>
              <a:t>01-03-2011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0525E-96BE-4715-8DE3-6E22592E5325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CBCCD-35CB-4F6D-A2FC-9A81E913EC46}" type="datetime1">
              <a:rPr lang="pt-PT" smtClean="0"/>
              <a:pPr/>
              <a:t>01-03-2011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0525E-96BE-4715-8DE3-6E22592E5325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A0528-E91D-4DB2-89A7-5A501A9127F9}" type="datetime1">
              <a:rPr lang="pt-PT" smtClean="0"/>
              <a:pPr/>
              <a:t>01-03-2011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0525E-96BE-4715-8DE3-6E22592E5325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742AA-7ABF-4156-BA0A-DD0C1785BBD2}" type="datetime1">
              <a:rPr lang="pt-PT" smtClean="0"/>
              <a:pPr/>
              <a:t>01-03-2011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0525E-96BE-4715-8DE3-6E22592E5325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D24E-576D-4FEC-8976-CD376AC70974}" type="datetime1">
              <a:rPr lang="pt-PT" smtClean="0"/>
              <a:pPr/>
              <a:t>01-03-2011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0525E-96BE-4715-8DE3-6E22592E5325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5DEF-B8BC-4BAC-BBA7-BC623315AABD}" type="datetime1">
              <a:rPr lang="pt-PT" smtClean="0"/>
              <a:pPr/>
              <a:t>01-03-2011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0525E-96BE-4715-8DE3-6E22592E5325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EE159-1282-40D5-A013-B456561DF9E7}" type="datetime1">
              <a:rPr lang="pt-PT" smtClean="0"/>
              <a:pPr/>
              <a:t>01-03-2011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0525E-96BE-4715-8DE3-6E22592E5325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D401C-70B7-4E38-9F6E-4C26E4A5714D}" type="datetime1">
              <a:rPr lang="pt-PT" smtClean="0"/>
              <a:pPr/>
              <a:t>01-03-2011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0525E-96BE-4715-8DE3-6E22592E5325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0E0BB-864E-40F5-A671-987AE93C83FC}" type="datetime1">
              <a:rPr lang="pt-PT" smtClean="0"/>
              <a:pPr/>
              <a:t>01-03-2011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0525E-96BE-4715-8DE3-6E22592E5325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4F217-1849-4D9E-A797-8526791CFB5E}" type="datetime1">
              <a:rPr lang="pt-PT" smtClean="0"/>
              <a:pPr/>
              <a:t>01-03-2011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0525E-96BE-4715-8DE3-6E22592E5325}" type="slidenum">
              <a:rPr lang="pt-PT" smtClean="0"/>
              <a:pPr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Porquê Regular?</a:t>
            </a:r>
            <a:endParaRPr lang="pt-PT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PT" dirty="0" smtClean="0"/>
              <a:t>. Leituras de interesse: Viscusi, ch. 10 (pp.375-399), Church e Ware, ch. 24, J. Fernandes Soares, 2007 e Rui Cunha Marques, 2005 (bibliografia complementar).</a:t>
            </a:r>
          </a:p>
          <a:p>
            <a:r>
              <a:rPr lang="pt-PT" dirty="0" smtClean="0"/>
              <a:t>. Um exemplo – “Blackout!” – Church e Ware (pp. 747-748).</a:t>
            </a:r>
          </a:p>
          <a:p>
            <a:r>
              <a:rPr lang="pt-PT" dirty="0" smtClean="0"/>
              <a:t>. Porquê regular?</a:t>
            </a:r>
          </a:p>
          <a:p>
            <a:r>
              <a:rPr lang="pt-PT" dirty="0" smtClean="0"/>
              <a:t> </a:t>
            </a:r>
            <a:r>
              <a:rPr lang="pt-PT" dirty="0" smtClean="0"/>
              <a:t> . Quem beneficia com a regulação?</a:t>
            </a:r>
          </a:p>
          <a:p>
            <a:r>
              <a:rPr lang="pt-PT" dirty="0" smtClean="0"/>
              <a:t> </a:t>
            </a:r>
            <a:r>
              <a:rPr lang="pt-PT" dirty="0" smtClean="0"/>
              <a:t> . Que indústrias (mercados) são mais susceptíveis de serem regulada)os?</a:t>
            </a:r>
          </a:p>
          <a:p>
            <a:r>
              <a:rPr lang="pt-PT" dirty="0" smtClean="0"/>
              <a:t> </a:t>
            </a:r>
            <a:r>
              <a:rPr lang="pt-PT" dirty="0" smtClean="0"/>
              <a:t> . Que forma(s) deve a regulação assumir? </a:t>
            </a:r>
            <a:r>
              <a:rPr lang="pt-PT" dirty="0" smtClean="0"/>
              <a:t> 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0525E-96BE-4715-8DE3-6E22592E5325}" type="slidenum">
              <a:rPr lang="pt-PT" smtClean="0"/>
              <a:pPr/>
              <a:t>1</a:t>
            </a:fld>
            <a:endParaRPr lang="pt-PT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Porquê Regular?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. Tanto uma como outra explicações são hoje vistas mais como hipóteses de regularidades empíricas do que verdadeiras teorias.</a:t>
            </a:r>
          </a:p>
          <a:p>
            <a:r>
              <a:rPr lang="pt-PT" dirty="0" smtClean="0"/>
              <a:t>. Por outro lado, devido sobretudo à sua inconsistência em termos de evidência empírica, fez com que economistas e cientistas políticos desenvolvessem a chamada Teoria </a:t>
            </a:r>
            <a:r>
              <a:rPr lang="pt-PT" smtClean="0"/>
              <a:t>da Captura.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0525E-96BE-4715-8DE3-6E22592E5325}" type="slidenum">
              <a:rPr lang="pt-PT" smtClean="0"/>
              <a:pPr/>
              <a:t>10</a:t>
            </a:fld>
            <a:endParaRPr lang="pt-P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Porquê Regular?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PT" dirty="0" smtClean="0"/>
              <a:t>. Estes objectivos para uma teoria da regulação foram propostos por G. Stigler (1971) em “The Theory of Economic Regulation”, Bell Journal of Economics and Management Science, 2 (Spring): 3-21.</a:t>
            </a:r>
          </a:p>
          <a:p>
            <a:r>
              <a:rPr lang="pt-PT" dirty="0" smtClean="0"/>
              <a:t>. Existem dois grandes tipos de explicações para a existência de regulação: a explicação baseada no interesse público ou teoria do interesse público e explicações económicas (conhecidas como teorias económicas da regulação).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0525E-96BE-4715-8DE3-6E22592E5325}" type="slidenum">
              <a:rPr lang="pt-PT" smtClean="0"/>
              <a:pPr/>
              <a:t>2</a:t>
            </a:fld>
            <a:endParaRPr lang="pt-P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Porquê Regular?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PT" dirty="0" smtClean="0"/>
              <a:t>. A explicação baseada no interesse público afirma basicamente que a regulação constitui uma resposta a uma falha de mercado.</a:t>
            </a:r>
          </a:p>
          <a:p>
            <a:r>
              <a:rPr lang="pt-PT" dirty="0" smtClean="0"/>
              <a:t>. Segundo esta perspectiva, a regulação é potencialmente justificada quando os resultados de um mercado não regulado são ineficientes. Neste caso, a intervenção do regulador (em teoria) pode ser socialmente benéfica.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0525E-96BE-4715-8DE3-6E22592E5325}" type="slidenum">
              <a:rPr lang="pt-PT" smtClean="0"/>
              <a:pPr/>
              <a:t>3</a:t>
            </a:fld>
            <a:endParaRPr lang="pt-P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Porquê Regular?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. Alternativamente, tem sido sugerido que a existência de regulação, e a forma que ela assume tem muito mais que ver com a afectação do poder de monopólio do Governo sobre um recurso escasso: a coerção legal.</a:t>
            </a:r>
          </a:p>
          <a:p>
            <a:r>
              <a:rPr lang="pt-PT" dirty="0" smtClean="0"/>
              <a:t>. O Governo possui os meios e a autoridade para punir as empresas e os indivíduos que não obedeçam às leis por si impostas.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0525E-96BE-4715-8DE3-6E22592E5325}" type="slidenum">
              <a:rPr lang="pt-PT" smtClean="0"/>
              <a:pPr/>
              <a:t>4</a:t>
            </a:fld>
            <a:endParaRPr lang="pt-P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Porquê Regular?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PT" dirty="0" smtClean="0"/>
              <a:t>. As justificações de interesse público são muitas vezes qualificadas como normativas dado que são baseadas na premissa de que a intervenção é justificada pelo facto de conduzir a uma melhoria no bem-estar social.</a:t>
            </a:r>
          </a:p>
          <a:p>
            <a:r>
              <a:rPr lang="pt-PT" dirty="0" smtClean="0"/>
              <a:t>. A regulação, nesta perspectiva, constitui uma resposta legítima a uma falha de mercado.</a:t>
            </a:r>
          </a:p>
          <a:p>
            <a:r>
              <a:rPr lang="pt-PT" dirty="0" smtClean="0"/>
              <a:t>. Esta análise normativa (compreender quando a regulação deve ocorrer) deve ser contrastada com uma teoria positiva que explique quando é que a regulação realmente ocorre.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0525E-96BE-4715-8DE3-6E22592E5325}" type="slidenum">
              <a:rPr lang="pt-PT" smtClean="0"/>
              <a:pPr/>
              <a:t>5</a:t>
            </a:fld>
            <a:endParaRPr lang="pt-P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Porquê Regular?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. Assim, um segundo estágio da evolução da teoria normativa do interesse público é constituída por aquilo que alguns autores (Paul Joskow e Roger Noll, “Regulation in Theory and Practice: An Overview”, in Gary Fromm, ed., Studies in Public Regulation – Cambridge: MIT Press, 1981) designam por Análise Normativa como uma Teoria Positiva.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0525E-96BE-4715-8DE3-6E22592E5325}" type="slidenum">
              <a:rPr lang="pt-PT" smtClean="0"/>
              <a:pPr/>
              <a:t>6</a:t>
            </a:fld>
            <a:endParaRPr lang="pt-P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Porquê Regular?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PT" dirty="0" smtClean="0"/>
              <a:t>. Este tipo de explicação utiliza a análise normativa como forma de gerar uma teoria positiva dizendo que:</a:t>
            </a:r>
          </a:p>
          <a:p>
            <a:r>
              <a:rPr lang="pt-PT" dirty="0" smtClean="0"/>
              <a:t> </a:t>
            </a:r>
            <a:r>
              <a:rPr lang="pt-PT" dirty="0" smtClean="0"/>
              <a:t>  . A regulação é oferecida como resposta à procura por parte dos consumidores no sentido de ser corrigida uma falha de mercado ou de serem corrigidas práticas indesejáveis e injustas (por exemplo, discriminação de preços ou lucros inesperados obtidos pelas empresas fruto de alterações estruturais na indústria).   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0525E-96BE-4715-8DE3-6E22592E5325}" type="slidenum">
              <a:rPr lang="pt-PT" smtClean="0"/>
              <a:pPr/>
              <a:t>7</a:t>
            </a:fld>
            <a:endParaRPr lang="pt-P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Porquê Regular?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PT" dirty="0" smtClean="0"/>
              <a:t>. De acordo com esta explicação, por exemplo, se um mercado é um monopólio natural, então o público em geral desejará que a indústria seja regulada já que a solução de primeiro óptimo (“first-best”) não será possível na ausência de regulação.</a:t>
            </a:r>
          </a:p>
          <a:p>
            <a:r>
              <a:rPr lang="pt-PT" dirty="0" smtClean="0"/>
              <a:t>. A concorrência sem qualquer tipo de restrições, resultará quer num número “excessivo” de empresas a oferecer o bem ou serviço e/ou num nível de preços superior ao nível óptimo social. 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0525E-96BE-4715-8DE3-6E22592E5325}" type="slidenum">
              <a:rPr lang="pt-PT" smtClean="0"/>
              <a:pPr/>
              <a:t>8</a:t>
            </a:fld>
            <a:endParaRPr lang="pt-P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Porquê Regular?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PT" dirty="0" smtClean="0"/>
              <a:t>. Através da regulação da indústria, obter-se-ão ganhos líquidos de bem-estar e, é precisamente este potencial de melhoria do bem-estar que origina o interesse público pela regulação.</a:t>
            </a:r>
          </a:p>
          <a:p>
            <a:r>
              <a:rPr lang="pt-PT" dirty="0" smtClean="0"/>
              <a:t>. Desta forma, a teoria do interesse público utiliza a análise normativa (quando é que a regulação deve ocorrer?) para produzir uma teoria positiva (quando é que a regulação ocorre?).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0525E-96BE-4715-8DE3-6E22592E5325}" type="slidenum">
              <a:rPr lang="pt-PT" smtClean="0"/>
              <a:pPr/>
              <a:t>9</a:t>
            </a:fld>
            <a:endParaRPr lang="pt-P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740</Words>
  <Application>Microsoft Office PowerPoint</Application>
  <PresentationFormat>On-screen Show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Porquê Regular?</vt:lpstr>
      <vt:lpstr>Porquê Regular?</vt:lpstr>
      <vt:lpstr>Porquê Regular?</vt:lpstr>
      <vt:lpstr>Porquê Regular?</vt:lpstr>
      <vt:lpstr>Porquê Regular?</vt:lpstr>
      <vt:lpstr>Porquê Regular?</vt:lpstr>
      <vt:lpstr>Porquê Regular?</vt:lpstr>
      <vt:lpstr>Porquê Regular?</vt:lpstr>
      <vt:lpstr>Porquê Regular?</vt:lpstr>
      <vt:lpstr>Porquê Regular?</vt:lpstr>
    </vt:vector>
  </TitlesOfParts>
  <Company>FEP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hmvs</dc:creator>
  <cp:lastModifiedBy>hmvs</cp:lastModifiedBy>
  <cp:revision>27</cp:revision>
  <dcterms:created xsi:type="dcterms:W3CDTF">2011-02-28T19:17:08Z</dcterms:created>
  <dcterms:modified xsi:type="dcterms:W3CDTF">2011-03-01T17:54:25Z</dcterms:modified>
</cp:coreProperties>
</file>