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7BE7F0-0AB5-4FE1-9DCA-569AA9245FD9}" type="datetimeFigureOut">
              <a:rPr lang="pt-PT" smtClean="0"/>
              <a:t>02-12-2011</a:t>
            </a:fld>
            <a:endParaRPr lang="pt-P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D2FC65-9EB1-46A0-98DB-C18D68C5BE50}" type="slidenum">
              <a:rPr lang="pt-PT" smtClean="0"/>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84438CD5-15DB-4735-976C-082A54BE5E1E}" type="datetime1">
              <a:rPr lang="pt-PT" smtClean="0"/>
              <a:t>02-12-2011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FF9CC849-592C-49D6-9354-B0BCD830DDB3}" type="datetime1">
              <a:rPr lang="pt-PT" smtClean="0"/>
              <a:t>02-12-2011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0EB91FB5-79B6-4BA8-AAB9-DEFD290BF560}" type="datetime1">
              <a:rPr lang="pt-PT" smtClean="0"/>
              <a:t>02-12-2011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C961C3A8-0F71-47BA-A11D-C98F22D8FBD7}" type="datetime1">
              <a:rPr lang="pt-PT" smtClean="0"/>
              <a:t>02-12-2011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E83973-85B2-4C75-8A34-FA5E5E9AE6B6}" type="datetime1">
              <a:rPr lang="pt-PT" smtClean="0"/>
              <a:t>02-12-2011</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C204BEE7-A245-486B-A9D5-30DD993488B4}" type="datetime1">
              <a:rPr lang="pt-PT" smtClean="0"/>
              <a:t>02-12-2011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DB5792E1-BBD3-4870-BBAE-B2270B2A7D41}" type="datetime1">
              <a:rPr lang="pt-PT" smtClean="0"/>
              <a:t>02-12-2011</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B67E57E5-7E2E-4453-86D0-A226C3777AC7}" type="datetime1">
              <a:rPr lang="pt-PT" smtClean="0"/>
              <a:t>02-12-2011</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5BCB3-B21E-4DC4-9CAA-F183C4A8255A}" type="datetime1">
              <a:rPr lang="pt-PT" smtClean="0"/>
              <a:t>02-12-2011</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EFE7A-61EA-40A6-AC0D-A71141304587}" type="datetime1">
              <a:rPr lang="pt-PT" smtClean="0"/>
              <a:t>02-12-2011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98FE1-C6E3-40C1-A191-8B3FD2A54072}" type="datetime1">
              <a:rPr lang="pt-PT" smtClean="0"/>
              <a:t>02-12-2011</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F84D59A1-44AB-48A8-85D1-495A89751617}"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2335E-0CC9-4BCB-91D4-42A6045383BF}" type="datetime1">
              <a:rPr lang="pt-PT" smtClean="0"/>
              <a:t>02-12-2011</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D59A1-44AB-48A8-85D1-495A89751617}"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t-PT" dirty="0" smtClean="0"/>
              <a:t>Estratégias Financeiras em F&amp;A</a:t>
            </a:r>
            <a:endParaRPr lang="pt-PT" dirty="0"/>
          </a:p>
        </p:txBody>
      </p:sp>
      <p:sp>
        <p:nvSpPr>
          <p:cNvPr id="5" name="Content Placeholder 4"/>
          <p:cNvSpPr>
            <a:spLocks noGrp="1"/>
          </p:cNvSpPr>
          <p:nvPr>
            <p:ph idx="1"/>
          </p:nvPr>
        </p:nvSpPr>
        <p:spPr/>
        <p:txBody>
          <a:bodyPr/>
          <a:lstStyle/>
          <a:p>
            <a:pPr algn="just"/>
            <a:r>
              <a:rPr lang="pt-PT" dirty="0" smtClean="0"/>
              <a:t>Neste ponto e, independentemente das diferentes explicações teóricas dos processos de F&amp;A, é o seu potencial caráter estratégico que importa evidenciar.</a:t>
            </a:r>
          </a:p>
          <a:p>
            <a:pPr algn="just"/>
            <a:r>
              <a:rPr lang="pt-PT" dirty="0" smtClean="0"/>
              <a:t>Trata-se, entretanto, de um campo onde não deverão ser ignoradas as relações entre os mercados financeiros e os mercados reais (dos produtos e serviços e dos fatores produtivos).</a:t>
            </a:r>
            <a:endParaRPr lang="pt-PT" dirty="0"/>
          </a:p>
        </p:txBody>
      </p:sp>
      <p:sp>
        <p:nvSpPr>
          <p:cNvPr id="6" name="Slide Number Placeholder 5"/>
          <p:cNvSpPr>
            <a:spLocks noGrp="1"/>
          </p:cNvSpPr>
          <p:nvPr>
            <p:ph type="sldNum" sz="quarter" idx="12"/>
          </p:nvPr>
        </p:nvSpPr>
        <p:spPr/>
        <p:txBody>
          <a:bodyPr/>
          <a:lstStyle/>
          <a:p>
            <a:fld id="{F84D59A1-44AB-48A8-85D1-495A89751617}" type="slidenum">
              <a:rPr lang="pt-PT" smtClean="0"/>
              <a:t>1</a:t>
            </a:fld>
            <a:endParaRPr lang="pt-P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Um nível ótimo de dívida resulta do “trade-off” entre a diminuição da probabilidade de aquisição e um maior “prémio” para os acionistas da empresa alvo, no caso de aquela ocorrer (embora se registe também uma maior probabilidade de falência).</a:t>
            </a:r>
          </a:p>
          <a:p>
            <a:pPr algn="just"/>
            <a:r>
              <a:rPr lang="pt-PT" dirty="0" smtClean="0"/>
              <a:t>Refira-se também que, neste caso, os potenciais aumentos de valor, resultantes do “takeover”, serão também partilhados pelos detentores da dívida da empresa alvo.</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10</a:t>
            </a:fld>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lstStyle/>
          <a:p>
            <a:pPr algn="just"/>
            <a:r>
              <a:rPr lang="pt-PT" dirty="0" smtClean="0"/>
              <a:t>Trata-se, na realidade, de uma teoria da estrutura de capitais baseada em considerações acerca do mercado pelo controlo de empresas (Israel, 1991,1992).</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11</a:t>
            </a:fld>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lstStyle/>
          <a:p>
            <a:pPr algn="just"/>
            <a:r>
              <a:rPr lang="pt-PT" dirty="0" smtClean="0"/>
              <a:t>Bibliografia relevante (para além dos “papers” referidos):</a:t>
            </a:r>
          </a:p>
          <a:p>
            <a:pPr algn="just"/>
            <a:r>
              <a:rPr lang="pt-PT" dirty="0" smtClean="0"/>
              <a:t>Hélder Valente (2005), cap. 2, pp. </a:t>
            </a:r>
            <a:r>
              <a:rPr lang="pt-PT" smtClean="0"/>
              <a:t>71-81.</a:t>
            </a:r>
            <a:endParaRPr lang="pt-PT"/>
          </a:p>
        </p:txBody>
      </p:sp>
      <p:sp>
        <p:nvSpPr>
          <p:cNvPr id="4" name="Slide Number Placeholder 3"/>
          <p:cNvSpPr>
            <a:spLocks noGrp="1"/>
          </p:cNvSpPr>
          <p:nvPr>
            <p:ph type="sldNum" sz="quarter" idx="12"/>
          </p:nvPr>
        </p:nvSpPr>
        <p:spPr/>
        <p:txBody>
          <a:bodyPr/>
          <a:lstStyle/>
          <a:p>
            <a:fld id="{F84D59A1-44AB-48A8-85D1-495A89751617}" type="slidenum">
              <a:rPr lang="pt-PT" smtClean="0"/>
              <a:t>12</a:t>
            </a:fld>
            <a:endParaRPr lang="pt-P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Trata-se, então, de analisar a possibilidade de as empresas (ou, para ser mais preciso, dos seus gestores) poderem utilizar as suas políticas financeiras ( no caso em apreço, a sua estrutura de capital) como instrumento de comportamento estratégico (a par de outros como o excesso de capacidade, diferenciação do produto, introdução de inovações, contratos…), quer no mercado de aquisições, quer no mercado de produtos.</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2</a:t>
            </a:fld>
            <a:endParaRPr lang="pt-P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Com efeito, podem ser identificados, desde logo, três grandes motivos pelos quais a estrutura de capital se revela estrategicamente importante em processos de F&amp;A:</a:t>
            </a:r>
          </a:p>
          <a:p>
            <a:pPr algn="just"/>
            <a:r>
              <a:rPr lang="pt-PT" dirty="0" smtClean="0"/>
              <a:t>O montante significativo de dívida da empresa alvo torna mais difícil, à empresa ofertante, a aquisição da maioria de ações (e correspondentes direitos de voto);</a:t>
            </a:r>
          </a:p>
          <a:p>
            <a:pPr algn="just"/>
            <a:r>
              <a:rPr lang="pt-PT" dirty="0" smtClean="0"/>
              <a:t>Aquela mesma dívida reduz os ganhos (potencias) que o adquirente poderia obter graças, por exemplo, a uma gestão mais eficiente;</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3</a:t>
            </a:fld>
            <a:endParaRPr lang="pt-P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A estrutura financeira da empresa potencialmente adquirente (“bidder”), ou mais concretamente o seu montante de dívida, pode comprometê-la a fazer uma oferta mais elevada.</a:t>
            </a:r>
          </a:p>
          <a:p>
            <a:pPr algn="just"/>
            <a:r>
              <a:rPr lang="pt-PT" dirty="0" smtClean="0"/>
              <a:t>A partir destas motivações fundamentais, aos diversos tipos de F&amp;A estarão associadas estratégias financeiras por parte das empresas adquirente e/ou alvo, as quais são suscetíveis de se estenderem ao mercado dos produtos ou serviços.</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4</a:t>
            </a:fld>
            <a:endParaRPr lang="pt-P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70000" lnSpcReduction="20000"/>
          </a:bodyPr>
          <a:lstStyle/>
          <a:p>
            <a:pPr algn="just"/>
            <a:r>
              <a:rPr lang="pt-PT" dirty="0" smtClean="0"/>
              <a:t>Aquisição de empresas com resistência por parte das administrações alvo:</a:t>
            </a:r>
          </a:p>
          <a:p>
            <a:pPr algn="just"/>
            <a:r>
              <a:rPr lang="pt-PT" dirty="0" smtClean="0"/>
              <a:t>Uma forma estratégica, que uma empresa potencialmente alvo de uma tentativa de tomada de controlo tem de melhor se posicionar para absorver potenciais ganhos é pela via da participação no capital da empresa dos seus gestores.</a:t>
            </a:r>
          </a:p>
          <a:p>
            <a:pPr algn="just"/>
            <a:r>
              <a:rPr lang="pt-PT" dirty="0" smtClean="0"/>
              <a:t>Tratar-se-ia, neste caso, do controlo de direitos de voto por parte da administração da empresa alvo, via escolha da estrutura de capital, a qual resultaria do “trade-off” entre os potenciais ganhos de capital (resultantes do sucesso da tentativa de tomada de controlo por uma administração rival) e as perdas de benefícios pessoais associadas ao controlo da empresa (Harris e Raviv, 1988, 1992; Stulz, 1988).</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5</a:t>
            </a:fld>
            <a:endParaRPr lang="pt-P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Trata-se de situações em que o aumento da dívida na estrutura de capital da empresa alvo podem “bloquear” ou tornar mais difícil (porque dispendiosa) uma tentativa de tomada de controlo.</a:t>
            </a:r>
          </a:p>
          <a:p>
            <a:pPr algn="just"/>
            <a:r>
              <a:rPr lang="pt-PT" dirty="0" smtClean="0"/>
              <a:t>Assumindo um caráter defensivo (ao reduzir o número de ações disponíveis para compra), constituem ações com valor estratégico, que podem, além disso, revestir a forma de estratégias defensivas discriminatórias.</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6</a:t>
            </a:fld>
            <a:endParaRPr lang="pt-P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lnSpcReduction="10000"/>
          </a:bodyPr>
          <a:lstStyle/>
          <a:p>
            <a:pPr algn="just"/>
            <a:r>
              <a:rPr lang="pt-PT" dirty="0" smtClean="0"/>
              <a:t>Neste caso, o comportamento estratégico da administração alvo consistiria em tornar o “takeover” mais difícil para algumas empresas potencialmente adquirentes do que para outras (ao diminuir o valor da empresa num maior montante), podendo tal tipo de ações gerar potenciais benefícios para os acionistas da empresa alvo (no sentido de um maior preço a pagar pelos seus títulos – Berkovitch e Khanna, 1990; Burch, 1998).</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7</a:t>
            </a:fld>
            <a:endParaRPr lang="pt-P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92500"/>
          </a:bodyPr>
          <a:lstStyle/>
          <a:p>
            <a:pPr algn="just"/>
            <a:r>
              <a:rPr lang="pt-PT" dirty="0" smtClean="0"/>
              <a:t>Aquisição de empresas com posicionamento estratégico em termos de estrutura de capital e propriedade:</a:t>
            </a:r>
          </a:p>
          <a:p>
            <a:pPr algn="just"/>
            <a:r>
              <a:rPr lang="pt-PT" dirty="0" smtClean="0"/>
              <a:t>Neste segundo caso, trata-se da possibilidade de aquisição de uma empresa alvo, em que se verifica um posicionamento estratégico em termos de estrutura de capital e de propriedade (“ownership”), resultante de uma antecipação a futuras tentativas de tomada de controlo. </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8</a:t>
            </a:fld>
            <a:endParaRPr lang="pt-P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Estratégias Financeiras em F&amp;A</a:t>
            </a:r>
            <a:endParaRPr lang="pt-PT" dirty="0"/>
          </a:p>
        </p:txBody>
      </p:sp>
      <p:sp>
        <p:nvSpPr>
          <p:cNvPr id="3" name="Content Placeholder 2"/>
          <p:cNvSpPr>
            <a:spLocks noGrp="1"/>
          </p:cNvSpPr>
          <p:nvPr>
            <p:ph idx="1"/>
          </p:nvPr>
        </p:nvSpPr>
        <p:spPr/>
        <p:txBody>
          <a:bodyPr>
            <a:normAutofit fontScale="85000" lnSpcReduction="20000"/>
          </a:bodyPr>
          <a:lstStyle/>
          <a:p>
            <a:pPr algn="just"/>
            <a:r>
              <a:rPr lang="pt-PT" dirty="0" smtClean="0"/>
              <a:t>Embora na linha do caso anterior, constitui uma situação mais “completa” e realista, para além de se abrirem agora possibilidades de esse tipo de estratégia poder vir a ser utilizada no mercado dos produtos onde a empresa concorre.</a:t>
            </a:r>
          </a:p>
          <a:p>
            <a:pPr algn="just"/>
            <a:r>
              <a:rPr lang="pt-PT" dirty="0" smtClean="0"/>
              <a:t>Assim, a utilização estratégica da estrutura financeira será agora no sentido de tentar “capturar” os potenciais benefícios resultantes de uma alteração no controlo da empresa através de um maior grau de endividamento (o que origina a possibilidade de expropriação dos titulares de dívida, com risco, sem direito a voto, por parte dos acionistas da empresa alvo). </a:t>
            </a:r>
            <a:endParaRPr lang="pt-PT" dirty="0"/>
          </a:p>
        </p:txBody>
      </p:sp>
      <p:sp>
        <p:nvSpPr>
          <p:cNvPr id="4" name="Slide Number Placeholder 3"/>
          <p:cNvSpPr>
            <a:spLocks noGrp="1"/>
          </p:cNvSpPr>
          <p:nvPr>
            <p:ph type="sldNum" sz="quarter" idx="12"/>
          </p:nvPr>
        </p:nvSpPr>
        <p:spPr/>
        <p:txBody>
          <a:bodyPr/>
          <a:lstStyle/>
          <a:p>
            <a:fld id="{F84D59A1-44AB-48A8-85D1-495A89751617}" type="slidenum">
              <a:rPr lang="pt-PT" smtClean="0"/>
              <a:t>9</a:t>
            </a:fld>
            <a:endParaRPr lang="pt-PT"/>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907</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lpstr>Estratégias Financeiras em F&amp;A</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hmvs</dc:creator>
  <cp:lastModifiedBy>hmvs</cp:lastModifiedBy>
  <cp:revision>25</cp:revision>
  <dcterms:created xsi:type="dcterms:W3CDTF">2011-12-02T16:37:02Z</dcterms:created>
  <dcterms:modified xsi:type="dcterms:W3CDTF">2011-12-02T18:15:53Z</dcterms:modified>
</cp:coreProperties>
</file>