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2" r:id="rId2"/>
    <p:sldMasterId id="2147483650" r:id="rId3"/>
    <p:sldMasterId id="2147483651" r:id="rId4"/>
    <p:sldMasterId id="2147483653" r:id="rId5"/>
    <p:sldMasterId id="2147483654" r:id="rId6"/>
  </p:sldMasterIdLst>
  <p:notesMasterIdLst>
    <p:notesMasterId r:id="rId15"/>
  </p:notesMasterIdLst>
  <p:handoutMasterIdLst>
    <p:handoutMasterId r:id="rId16"/>
  </p:handoutMasterIdLst>
  <p:sldIdLst>
    <p:sldId id="257" r:id="rId7"/>
    <p:sldId id="262" r:id="rId8"/>
    <p:sldId id="258" r:id="rId9"/>
    <p:sldId id="259" r:id="rId10"/>
    <p:sldId id="264" r:id="rId11"/>
    <p:sldId id="260" r:id="rId12"/>
    <p:sldId id="261" r:id="rId13"/>
    <p:sldId id="263" r:id="rId1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pt-PT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pt-PT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pt-PT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0DD1FF7-6751-4C68-A57B-B22496088032}" type="slidenum">
              <a:rPr lang="en-GB" altLang="pt-PT"/>
              <a:pPr/>
              <a:t>‹#›</a:t>
            </a:fld>
            <a:endParaRPr lang="en-GB" alt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pt-PT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pt-PT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PT" smtClean="0"/>
              <a:t>Click to edit Master text styles</a:t>
            </a:r>
          </a:p>
          <a:p>
            <a:pPr lvl="1"/>
            <a:r>
              <a:rPr lang="en-GB" altLang="pt-PT" smtClean="0"/>
              <a:t>Second level</a:t>
            </a:r>
          </a:p>
          <a:p>
            <a:pPr lvl="2"/>
            <a:r>
              <a:rPr lang="en-GB" altLang="pt-PT" smtClean="0"/>
              <a:t>Third level</a:t>
            </a:r>
          </a:p>
          <a:p>
            <a:pPr lvl="3"/>
            <a:r>
              <a:rPr lang="en-GB" altLang="pt-PT" smtClean="0"/>
              <a:t>Fourth level</a:t>
            </a:r>
          </a:p>
          <a:p>
            <a:pPr lvl="4"/>
            <a:r>
              <a:rPr lang="en-GB" altLang="pt-PT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pt-PT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A8B925E-F23F-4768-9704-80EFA9272983}" type="slidenum">
              <a:rPr lang="en-GB" altLang="pt-PT"/>
              <a:pPr/>
              <a:t>‹#›</a:t>
            </a:fld>
            <a:endParaRPr lang="en-GB" alt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371B7F-1420-498A-AA3B-C5C1099A6D96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562647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94C792-DC59-4F90-AAB9-D653429D97FC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2458900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08825" y="1412875"/>
            <a:ext cx="1589088" cy="47132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39975" y="1412875"/>
            <a:ext cx="4616450" cy="471328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BB3076-FE41-4BA7-9F67-43B500EE2A07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2374246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7641AC-9DD2-49B2-A510-BA22F7B766D1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12126113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7A8898-9FB4-4489-9787-46C61E6B70F4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35534048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D4A8C2-0AB5-461D-9C4B-BC55B2D2CF56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11752963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2492375"/>
            <a:ext cx="3997325" cy="36337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9475" y="2492375"/>
            <a:ext cx="3997325" cy="36337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F386D-D95E-494F-BDA8-55331757C569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26494779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A26CA-90CA-4760-9298-DAB1B6E544A3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41334119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A184B1-AA65-40A4-970E-CA277085E2F0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3345127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4DE41C-CDAC-4430-8E5B-9FC95E9054B5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17697442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ACF749-6CF3-4D4B-926C-16DF3CC1CF01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1494013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10D843-46EC-4397-ACF5-99311C5C65B1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15395404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59AF3-6629-4F10-B81E-35AEED3835DD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32420042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D0DFE3-1801-4AB7-8E4E-A3E73C73E66A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11289023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412875"/>
            <a:ext cx="2038350" cy="47132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750" y="1412875"/>
            <a:ext cx="5967413" cy="471328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CBB82B-85FC-47D4-9520-7DA82909C94C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20601079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365C0C-3C35-48E9-AADA-064398CC8806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34160162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5C0458-A16C-45D1-BDF0-E479D2B29BCF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14052012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6DEE0C-802B-44D4-99F0-65A1DC63170C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25342636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9975" y="2492375"/>
            <a:ext cx="3097213" cy="36337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89588" y="2492375"/>
            <a:ext cx="3097212" cy="36337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6D8F5-1D44-43A7-AF4A-635C38946CC8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8704307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7AD066-D9D3-4C9E-9F75-58CD833BEDC3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20824368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8402A-764D-4A9E-A6D0-C0D4BAD5DF30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35237418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3B8ABB-0A82-4F2F-A733-279DEA3031A3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2827957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F28E97-A0C1-42B6-81E5-04782CBB41D5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3340331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27A5CE-1CB4-4CA1-9DFC-A7062876D0E0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4470842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CBDF91-046F-4756-9E93-68CE80D4BD1A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15268323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F6CC74-7815-49B5-9047-64B6C9C3B21C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42903096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08825" y="1412875"/>
            <a:ext cx="1589088" cy="47132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39975" y="1412875"/>
            <a:ext cx="4616450" cy="471328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D4D14E-5991-49AE-AB5F-C395B2A79062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114522616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EE857-1D9A-4A72-955D-9B291F3FECC3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2734005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59E5D2-3F7D-402E-AF2E-9BE6DE2DBAD5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130552002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8089AC-2E81-4927-873F-F8FAB6FF37BF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324950095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9975" y="2492375"/>
            <a:ext cx="3097213" cy="36337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89588" y="2492375"/>
            <a:ext cx="3097212" cy="36337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2CDF07-EE94-4546-8856-5AF33127F223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130172790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3DEFBE-AB5F-48E6-B9C0-74FD8E27B8E2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212282639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EFD738-96D9-42A7-9C39-445BBE9AA384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431448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9975" y="2492375"/>
            <a:ext cx="3097213" cy="36337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89588" y="2492375"/>
            <a:ext cx="3097212" cy="36337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9F4769-B653-4E7C-938E-CBADD5321F4D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225016740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04AA86-7D97-42A0-BF78-BC87C592330A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69992262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0BCFE1-B8FA-459D-A4D1-0B92BA86F2DD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188535074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32C5D7-A3D6-43DA-9FCC-8F258848EAD7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37918172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F646D4-B850-42FC-8901-16927DF203F4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225795898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08825" y="1412875"/>
            <a:ext cx="1589088" cy="47132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39975" y="1412875"/>
            <a:ext cx="4616450" cy="471328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7B3156-3893-44DF-A112-C2AF27FAE55E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208130308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B00338-CCE9-4BBA-9457-345D8AD0EEFF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108589363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2056CE-1DA6-44CE-9A92-20E0F18865EE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183445465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6F6BB-9D02-402F-972D-0BC05CB55E91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379364354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9975" y="2492375"/>
            <a:ext cx="3097213" cy="36337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89588" y="2492375"/>
            <a:ext cx="3097212" cy="36337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1F46B2-AE2F-488C-8EE6-6483F03DFD86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37430295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E0BD78-622E-45A7-8C4F-2CA620DE42FC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1458125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A92FE3-2EF2-49A1-9993-AB9C78B0BE8C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234165975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BE04D3-B213-4860-AFD0-249D474BE8A2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69692673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CD78CF-F15E-4EE3-ACF3-0A2C3684086C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143680064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F85898-756A-4FA7-85A6-28DE56145FFB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27678452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F0FA4C-C35E-4B3B-90E8-6F705C0E70AF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81287624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31B556-A9DA-4CC9-97CA-3C0EC0589D75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40495735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08825" y="1412875"/>
            <a:ext cx="1589088" cy="47132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39975" y="1412875"/>
            <a:ext cx="4616450" cy="471328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2645C0-08B4-40F8-856E-540C16D120A9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190558263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51DFD5-E17B-4050-9845-6A9217E30056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337964170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4A9DB3-970D-44C7-9F3F-71796FC63447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195451571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6092A-A09C-4C46-8C01-C263B8ED3B21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278621940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9975" y="2492375"/>
            <a:ext cx="3097213" cy="36337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89588" y="2492375"/>
            <a:ext cx="3097212" cy="36337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25811B-426D-493F-816C-49E6C4800BE3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1061523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4C6EA7-2C5F-4D73-BD98-6F781F0BE833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310145609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E874EF-BC9F-4FFA-9E28-6B3E7C6F57CB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253281701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C3105-C57B-4FD9-B5D1-218F9A3FAFCF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58816858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4C7399-DBE9-400F-885D-91731132BF16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324566965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D7FB4B-9A48-4F51-9EF6-5749098E4E3C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175440613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FB55B3-DD66-4E72-9615-3CBE48D43EFB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377662477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01E531-6428-4A27-875E-1142BF7A0250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232636836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08825" y="1412875"/>
            <a:ext cx="1589088" cy="47132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39975" y="1412875"/>
            <a:ext cx="4616450" cy="471328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47C576-D4BB-4394-BDD9-7401BC646D8B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4040424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CEF6DD-30D6-469E-84FB-6DA3C5344EF0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1283608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F4309E-71F0-4031-9157-9ACD1A9E5785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2135990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2033BB-C91C-4035-BD25-33360E61B8C8}" type="slidenum">
              <a:rPr lang="en-GB" altLang="pt-PT"/>
              <a:pPr/>
              <a:t>‹#›</a:t>
            </a:fld>
            <a:endParaRPr lang="en-GB" altLang="pt-PT"/>
          </a:p>
        </p:txBody>
      </p:sp>
    </p:spTree>
    <p:extLst>
      <p:ext uri="{BB962C8B-B14F-4D97-AF65-F5344CB8AC3E}">
        <p14:creationId xmlns:p14="http://schemas.microsoft.com/office/powerpoint/2010/main" val="2947887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3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4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39975" y="1412875"/>
            <a:ext cx="6357938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PT" smtClean="0"/>
              <a:t>Click to edit Master title style</a:t>
            </a:r>
            <a:endParaRPr lang="en-GB" altLang="pt-PT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39975" y="2492375"/>
            <a:ext cx="6346825" cy="363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PT" smtClean="0"/>
              <a:t>Edit Master text styles</a:t>
            </a:r>
          </a:p>
          <a:p>
            <a:pPr lvl="1"/>
            <a:r>
              <a:rPr lang="en-US" altLang="pt-PT" smtClean="0"/>
              <a:t>Second level</a:t>
            </a:r>
          </a:p>
          <a:p>
            <a:pPr lvl="2"/>
            <a:r>
              <a:rPr lang="en-US" altLang="pt-PT" smtClean="0"/>
              <a:t>Third level</a:t>
            </a:r>
          </a:p>
          <a:p>
            <a:pPr lvl="3"/>
            <a:r>
              <a:rPr lang="en-US" altLang="pt-PT" smtClean="0"/>
              <a:t>Fourth level</a:t>
            </a:r>
          </a:p>
          <a:p>
            <a:pPr lvl="4"/>
            <a:r>
              <a:rPr lang="en-US" altLang="pt-PT" smtClean="0"/>
              <a:t>Fifth level</a:t>
            </a:r>
            <a:endParaRPr lang="en-GB" altLang="pt-PT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4288C2C-1855-4211-82F6-F6238672FC73}" type="slidenum">
              <a:rPr lang="en-GB" altLang="pt-PT"/>
              <a:pPr/>
              <a:t>‹#›</a:t>
            </a:fld>
            <a:endParaRPr lang="en-GB" alt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1412875"/>
            <a:ext cx="8158163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PT" smtClean="0"/>
              <a:t>Click to edit Master title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2492375"/>
            <a:ext cx="8147050" cy="363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PT" smtClean="0"/>
              <a:t>Click to edit Master text styles</a:t>
            </a:r>
          </a:p>
          <a:p>
            <a:pPr lvl="1"/>
            <a:r>
              <a:rPr lang="en-GB" altLang="pt-PT" smtClean="0"/>
              <a:t>Second level</a:t>
            </a:r>
          </a:p>
          <a:p>
            <a:pPr lvl="2"/>
            <a:r>
              <a:rPr lang="en-GB" altLang="pt-PT" smtClean="0"/>
              <a:t>Third level</a:t>
            </a:r>
          </a:p>
          <a:p>
            <a:pPr lvl="3"/>
            <a:r>
              <a:rPr lang="en-GB" altLang="pt-PT" smtClean="0"/>
              <a:t>Fourth level</a:t>
            </a:r>
          </a:p>
          <a:p>
            <a:pPr lvl="4"/>
            <a:r>
              <a:rPr lang="en-GB" altLang="pt-PT" smtClean="0"/>
              <a:t>Fifth level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pt-PT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pt-PT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42FA127-9854-45E3-96D3-A9E924736D7D}" type="slidenum">
              <a:rPr lang="en-GB" altLang="pt-PT"/>
              <a:pPr/>
              <a:t>‹#›</a:t>
            </a:fld>
            <a:endParaRPr lang="en-GB" alt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39975" y="1412875"/>
            <a:ext cx="6357938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PT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39975" y="2492375"/>
            <a:ext cx="6346825" cy="363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PT" smtClean="0"/>
              <a:t>Click to edit Master text styles</a:t>
            </a:r>
          </a:p>
          <a:p>
            <a:pPr lvl="1"/>
            <a:r>
              <a:rPr lang="en-GB" altLang="pt-PT" smtClean="0"/>
              <a:t>Second level</a:t>
            </a:r>
          </a:p>
          <a:p>
            <a:pPr lvl="2"/>
            <a:r>
              <a:rPr lang="en-GB" altLang="pt-PT" smtClean="0"/>
              <a:t>Third level</a:t>
            </a:r>
          </a:p>
          <a:p>
            <a:pPr lvl="3"/>
            <a:r>
              <a:rPr lang="en-GB" altLang="pt-PT" smtClean="0"/>
              <a:t>Fourth level</a:t>
            </a:r>
          </a:p>
          <a:p>
            <a:pPr lvl="4"/>
            <a:r>
              <a:rPr lang="en-GB" altLang="pt-PT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pt-PT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pt-PT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6B9DAE7-E955-4B96-8B14-0742E368DAA3}" type="slidenum">
              <a:rPr lang="en-GB" altLang="pt-PT"/>
              <a:pPr/>
              <a:t>‹#›</a:t>
            </a:fld>
            <a:endParaRPr lang="en-GB" altLang="pt-PT"/>
          </a:p>
        </p:txBody>
      </p:sp>
      <p:pic>
        <p:nvPicPr>
          <p:cNvPr id="4103" name="Picture 7" descr="clock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852738"/>
            <a:ext cx="1733550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39975" y="1412875"/>
            <a:ext cx="6357938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PT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39975" y="2492375"/>
            <a:ext cx="6346825" cy="363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PT" smtClean="0"/>
              <a:t>Click to edit Master text styles</a:t>
            </a:r>
          </a:p>
          <a:p>
            <a:pPr lvl="1"/>
            <a:r>
              <a:rPr lang="en-GB" altLang="pt-PT" smtClean="0"/>
              <a:t>Second level</a:t>
            </a:r>
          </a:p>
          <a:p>
            <a:pPr lvl="2"/>
            <a:r>
              <a:rPr lang="en-GB" altLang="pt-PT" smtClean="0"/>
              <a:t>Third level</a:t>
            </a:r>
          </a:p>
          <a:p>
            <a:pPr lvl="3"/>
            <a:r>
              <a:rPr lang="en-GB" altLang="pt-PT" smtClean="0"/>
              <a:t>Fourth level</a:t>
            </a:r>
          </a:p>
          <a:p>
            <a:pPr lvl="4"/>
            <a:r>
              <a:rPr lang="en-GB" altLang="pt-PT" smtClean="0"/>
              <a:t>Fifth level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pt-PT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pt-PT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55C4067-04B1-4011-B204-E7800B80CF41}" type="slidenum">
              <a:rPr lang="en-GB" altLang="pt-PT"/>
              <a:pPr/>
              <a:t>‹#›</a:t>
            </a:fld>
            <a:endParaRPr lang="en-GB" altLang="pt-PT"/>
          </a:p>
        </p:txBody>
      </p:sp>
      <p:pic>
        <p:nvPicPr>
          <p:cNvPr id="5128" name="Picture 8" descr="group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141663"/>
            <a:ext cx="1504950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39975" y="1412875"/>
            <a:ext cx="6357938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PT" smtClean="0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39975" y="2492375"/>
            <a:ext cx="6346825" cy="363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PT" smtClean="0"/>
              <a:t>Click to edit Master text styles</a:t>
            </a:r>
          </a:p>
          <a:p>
            <a:pPr lvl="1"/>
            <a:r>
              <a:rPr lang="en-GB" altLang="pt-PT" smtClean="0"/>
              <a:t>Second level</a:t>
            </a:r>
          </a:p>
          <a:p>
            <a:pPr lvl="2"/>
            <a:r>
              <a:rPr lang="en-GB" altLang="pt-PT" smtClean="0"/>
              <a:t>Third level</a:t>
            </a:r>
          </a:p>
          <a:p>
            <a:pPr lvl="3"/>
            <a:r>
              <a:rPr lang="en-GB" altLang="pt-PT" smtClean="0"/>
              <a:t>Fourth level</a:t>
            </a:r>
          </a:p>
          <a:p>
            <a:pPr lvl="4"/>
            <a:r>
              <a:rPr lang="en-GB" altLang="pt-PT" smtClean="0"/>
              <a:t>Fifth level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pt-PT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pt-PT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63C3A3B-AF41-42F1-967C-60CEDC376607}" type="slidenum">
              <a:rPr lang="en-GB" altLang="pt-PT"/>
              <a:pPr/>
              <a:t>‹#›</a:t>
            </a:fld>
            <a:endParaRPr lang="en-GB" altLang="pt-PT"/>
          </a:p>
        </p:txBody>
      </p:sp>
      <p:pic>
        <p:nvPicPr>
          <p:cNvPr id="20488" name="Picture 8" descr="ocw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068638"/>
            <a:ext cx="1409700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39975" y="1412875"/>
            <a:ext cx="6357938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PT" smtClean="0"/>
              <a:t>Click to edit Master title style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39975" y="2492375"/>
            <a:ext cx="6346825" cy="363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PT" smtClean="0"/>
              <a:t>Click to edit Master text styles</a:t>
            </a:r>
          </a:p>
          <a:p>
            <a:pPr lvl="1"/>
            <a:r>
              <a:rPr lang="en-GB" altLang="pt-PT" smtClean="0"/>
              <a:t>Second level</a:t>
            </a:r>
          </a:p>
          <a:p>
            <a:pPr lvl="2"/>
            <a:r>
              <a:rPr lang="en-GB" altLang="pt-PT" smtClean="0"/>
              <a:t>Third level</a:t>
            </a:r>
          </a:p>
          <a:p>
            <a:pPr lvl="3"/>
            <a:r>
              <a:rPr lang="en-GB" altLang="pt-PT" smtClean="0"/>
              <a:t>Fourth level</a:t>
            </a:r>
          </a:p>
          <a:p>
            <a:pPr lvl="4"/>
            <a:r>
              <a:rPr lang="en-GB" altLang="pt-PT" smtClean="0"/>
              <a:t>Fifth level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pt-PT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pt-PT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69F7AD4-61A6-4AC7-88FB-0C2F44F5862E}" type="slidenum">
              <a:rPr lang="en-GB" altLang="pt-PT"/>
              <a:pPr/>
              <a:t>‹#›</a:t>
            </a:fld>
            <a:endParaRPr lang="en-GB" altLang="pt-PT"/>
          </a:p>
        </p:txBody>
      </p:sp>
      <p:pic>
        <p:nvPicPr>
          <p:cNvPr id="21512" name="Picture 8" descr="puzzl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068638"/>
            <a:ext cx="1419225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utura Hv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Open Education Technologies</a:t>
            </a:r>
            <a:endParaRPr lang="pt-P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 smtClean="0"/>
              <a:t>Alfredo Soeiro</a:t>
            </a:r>
          </a:p>
          <a:p>
            <a:r>
              <a:rPr lang="pt-PT" dirty="0" smtClean="0"/>
              <a:t>EDEN </a:t>
            </a:r>
            <a:r>
              <a:rPr lang="pt-PT" dirty="0" err="1" smtClean="0"/>
              <a:t>Webinar</a:t>
            </a:r>
            <a:r>
              <a:rPr lang="pt-PT" dirty="0" smtClean="0"/>
              <a:t> </a:t>
            </a:r>
          </a:p>
          <a:p>
            <a:r>
              <a:rPr lang="pt-PT" dirty="0" err="1" smtClean="0"/>
              <a:t>University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Porto </a:t>
            </a:r>
            <a:r>
              <a:rPr lang="pt-PT" dirty="0" err="1" smtClean="0"/>
              <a:t>and</a:t>
            </a:r>
            <a:r>
              <a:rPr lang="pt-PT" dirty="0" smtClean="0"/>
              <a:t> EDEN </a:t>
            </a:r>
            <a:r>
              <a:rPr lang="pt-PT" dirty="0" err="1" smtClean="0"/>
              <a:t>Executive</a:t>
            </a:r>
            <a:r>
              <a:rPr lang="pt-PT" dirty="0" smtClean="0"/>
              <a:t> </a:t>
            </a:r>
            <a:r>
              <a:rPr lang="pt-PT" dirty="0" err="1" smtClean="0"/>
              <a:t>Board</a:t>
            </a:r>
            <a:endParaRPr lang="pt-PT" dirty="0" smtClean="0"/>
          </a:p>
          <a:p>
            <a:r>
              <a:rPr lang="pt-PT" dirty="0" smtClean="0"/>
              <a:t>4Mar20, 13h CET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50201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908720"/>
            <a:ext cx="6357938" cy="936625"/>
          </a:xfrm>
        </p:spPr>
        <p:txBody>
          <a:bodyPr/>
          <a:lstStyle/>
          <a:p>
            <a:r>
              <a:rPr lang="pt-PT" dirty="0" smtClean="0"/>
              <a:t>Case </a:t>
            </a:r>
            <a:r>
              <a:rPr lang="pt-PT" dirty="0" err="1" smtClean="0"/>
              <a:t>study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189" y="1988840"/>
            <a:ext cx="7272808" cy="363378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t-PT" dirty="0" smtClean="0"/>
              <a:t>Project </a:t>
            </a:r>
            <a:r>
              <a:rPr lang="pt-PT" dirty="0" err="1" smtClean="0"/>
              <a:t>financed</a:t>
            </a:r>
            <a:r>
              <a:rPr lang="pt-PT" dirty="0" smtClean="0"/>
              <a:t> </a:t>
            </a:r>
            <a:r>
              <a:rPr lang="pt-PT" dirty="0" err="1" smtClean="0"/>
              <a:t>by</a:t>
            </a:r>
            <a:r>
              <a:rPr lang="pt-PT" dirty="0" smtClean="0"/>
              <a:t> </a:t>
            </a:r>
            <a:r>
              <a:rPr lang="pt-PT" dirty="0" err="1" smtClean="0"/>
              <a:t>Eramus</a:t>
            </a:r>
            <a:r>
              <a:rPr lang="pt-PT" dirty="0" smtClean="0"/>
              <a:t>+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PT" dirty="0" err="1" smtClean="0"/>
              <a:t>Construction</a:t>
            </a:r>
            <a:r>
              <a:rPr lang="pt-PT" dirty="0" smtClean="0"/>
              <a:t> </a:t>
            </a:r>
            <a:r>
              <a:rPr lang="pt-PT" dirty="0" err="1" smtClean="0"/>
              <a:t>Safety</a:t>
            </a:r>
            <a:r>
              <a:rPr lang="pt-PT" dirty="0" smtClean="0"/>
              <a:t> </a:t>
            </a:r>
            <a:r>
              <a:rPr lang="pt-PT" dirty="0" err="1" smtClean="0"/>
              <a:t>Education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Training </a:t>
            </a:r>
            <a:r>
              <a:rPr lang="pt-PT" dirty="0" err="1" smtClean="0"/>
              <a:t>using</a:t>
            </a:r>
            <a:r>
              <a:rPr lang="pt-PT" dirty="0" smtClean="0"/>
              <a:t> </a:t>
            </a:r>
            <a:r>
              <a:rPr lang="pt-PT" dirty="0" err="1" smtClean="0"/>
              <a:t>Immersive</a:t>
            </a:r>
            <a:r>
              <a:rPr lang="pt-PT" dirty="0" smtClean="0"/>
              <a:t> </a:t>
            </a:r>
            <a:r>
              <a:rPr lang="pt-PT" dirty="0" err="1" smtClean="0"/>
              <a:t>Reality</a:t>
            </a:r>
            <a:endParaRPr lang="pt-PT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t-PT" dirty="0" smtClean="0"/>
              <a:t>4 </a:t>
            </a:r>
            <a:r>
              <a:rPr lang="pt-PT" dirty="0" err="1" smtClean="0"/>
              <a:t>universities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one</a:t>
            </a:r>
            <a:r>
              <a:rPr lang="pt-PT" dirty="0" smtClean="0"/>
              <a:t> </a:t>
            </a:r>
            <a:r>
              <a:rPr lang="pt-PT" dirty="0" err="1" smtClean="0"/>
              <a:t>construction</a:t>
            </a:r>
            <a:r>
              <a:rPr lang="pt-PT" dirty="0" smtClean="0"/>
              <a:t> </a:t>
            </a:r>
            <a:r>
              <a:rPr lang="pt-PT" dirty="0" err="1" smtClean="0"/>
              <a:t>company</a:t>
            </a:r>
            <a:endParaRPr lang="pt-PT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t-PT" dirty="0" smtClean="0"/>
              <a:t>3 </a:t>
            </a:r>
            <a:r>
              <a:rPr lang="pt-PT" dirty="0" err="1" smtClean="0"/>
              <a:t>years</a:t>
            </a:r>
            <a:endParaRPr lang="pt-PT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t-PT" dirty="0" err="1" smtClean="0"/>
              <a:t>Half</a:t>
            </a:r>
            <a:r>
              <a:rPr lang="pt-PT" dirty="0" smtClean="0"/>
              <a:t> </a:t>
            </a:r>
            <a:r>
              <a:rPr lang="pt-PT" dirty="0" err="1" smtClean="0"/>
              <a:t>million</a:t>
            </a:r>
            <a:r>
              <a:rPr lang="pt-PT" dirty="0" smtClean="0"/>
              <a:t> Euros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PT" dirty="0" smtClean="0"/>
              <a:t>ISHCCO, AECEF, ENETOSH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others</a:t>
            </a:r>
            <a:r>
              <a:rPr lang="pt-PT" dirty="0" smtClean="0"/>
              <a:t> </a:t>
            </a:r>
            <a:r>
              <a:rPr lang="pt-PT" dirty="0" err="1" smtClean="0"/>
              <a:t>invited</a:t>
            </a:r>
            <a:r>
              <a:rPr lang="pt-PT" dirty="0" smtClean="0"/>
              <a:t> to </a:t>
            </a:r>
            <a:r>
              <a:rPr lang="pt-PT" dirty="0" err="1" smtClean="0"/>
              <a:t>validate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tune </a:t>
            </a:r>
            <a:r>
              <a:rPr lang="pt-PT" dirty="0" err="1" smtClean="0"/>
              <a:t>up</a:t>
            </a:r>
            <a:endParaRPr lang="pt-PT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t-PT" dirty="0"/>
              <a:t>http://csetir.civil.auth.gr/</a:t>
            </a:r>
            <a:endParaRPr lang="pt-PT" dirty="0" smtClean="0"/>
          </a:p>
          <a:p>
            <a:pPr marL="0" indent="0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71461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5"/>
            <a:ext cx="7886700" cy="715668"/>
          </a:xfrm>
        </p:spPr>
        <p:txBody>
          <a:bodyPr/>
          <a:lstStyle/>
          <a:p>
            <a:r>
              <a:rPr lang="pt-PT" dirty="0" smtClean="0"/>
              <a:t>Training as Zero </a:t>
            </a:r>
            <a:r>
              <a:rPr lang="pt-PT" dirty="0" err="1" smtClean="0"/>
              <a:t>Vision</a:t>
            </a:r>
            <a:r>
              <a:rPr lang="pt-PT" dirty="0" smtClean="0"/>
              <a:t> </a:t>
            </a:r>
            <a:r>
              <a:rPr lang="pt-PT" dirty="0" err="1" smtClean="0"/>
              <a:t>mechanism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75800"/>
            <a:ext cx="7886700" cy="326350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PT" dirty="0" err="1"/>
              <a:t>Worker</a:t>
            </a:r>
            <a:r>
              <a:rPr lang="pt-PT" dirty="0"/>
              <a:t> </a:t>
            </a:r>
          </a:p>
          <a:p>
            <a:pPr marL="342900" lvl="1" indent="0">
              <a:buNone/>
            </a:pPr>
            <a:r>
              <a:rPr lang="pt-PT" sz="2100" dirty="0"/>
              <a:t>	</a:t>
            </a:r>
            <a:r>
              <a:rPr lang="en-150" sz="2100" dirty="0"/>
              <a:t>–</a:t>
            </a:r>
            <a:r>
              <a:rPr lang="pt-PT" sz="2100" dirty="0"/>
              <a:t> </a:t>
            </a:r>
            <a:r>
              <a:rPr lang="pt-PT" sz="2100" dirty="0" err="1"/>
              <a:t>Aware</a:t>
            </a:r>
            <a:r>
              <a:rPr lang="pt-PT" sz="2100" dirty="0"/>
              <a:t> </a:t>
            </a:r>
            <a:r>
              <a:rPr lang="pt-PT" sz="2100" dirty="0" err="1"/>
              <a:t>of</a:t>
            </a:r>
            <a:r>
              <a:rPr lang="pt-PT" sz="2100" dirty="0"/>
              <a:t> </a:t>
            </a:r>
            <a:r>
              <a:rPr lang="pt-PT" sz="2100" dirty="0" err="1"/>
              <a:t>risks</a:t>
            </a:r>
            <a:endParaRPr lang="pt-PT" sz="2100" dirty="0"/>
          </a:p>
          <a:p>
            <a:pPr>
              <a:buFont typeface="Wingdings" panose="05000000000000000000" pitchFamily="2" charset="2"/>
              <a:buChar char="ü"/>
            </a:pPr>
            <a:r>
              <a:rPr lang="pt-PT" dirty="0" err="1"/>
              <a:t>Engineer</a:t>
            </a:r>
            <a:r>
              <a:rPr lang="pt-PT" dirty="0"/>
              <a:t> </a:t>
            </a:r>
          </a:p>
          <a:p>
            <a:pPr marL="0" indent="0">
              <a:buNone/>
            </a:pPr>
            <a:r>
              <a:rPr lang="pt-PT" dirty="0"/>
              <a:t>	</a:t>
            </a:r>
            <a:r>
              <a:rPr lang="en-150" dirty="0" smtClean="0"/>
              <a:t>–</a:t>
            </a:r>
            <a:r>
              <a:rPr lang="pt-PT" dirty="0" smtClean="0"/>
              <a:t> </a:t>
            </a:r>
            <a:r>
              <a:rPr lang="pt-PT" dirty="0" err="1" smtClean="0"/>
              <a:t>Implementation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measures</a:t>
            </a:r>
            <a:endParaRPr lang="pt-PT" dirty="0"/>
          </a:p>
          <a:p>
            <a:pPr>
              <a:buFont typeface="Wingdings" panose="05000000000000000000" pitchFamily="2" charset="2"/>
              <a:buChar char="ü"/>
            </a:pPr>
            <a:r>
              <a:rPr lang="pt-PT" dirty="0" err="1"/>
              <a:t>Safety</a:t>
            </a:r>
            <a:r>
              <a:rPr lang="pt-PT" dirty="0"/>
              <a:t> </a:t>
            </a:r>
            <a:r>
              <a:rPr lang="pt-PT" dirty="0" err="1"/>
              <a:t>coordinator</a:t>
            </a:r>
            <a:endParaRPr lang="pt-PT" dirty="0"/>
          </a:p>
          <a:p>
            <a:pPr marL="685800" lvl="2" indent="0">
              <a:buNone/>
            </a:pPr>
            <a:r>
              <a:rPr lang="en-150" sz="2100" dirty="0"/>
              <a:t>–</a:t>
            </a:r>
            <a:r>
              <a:rPr lang="pt-PT" sz="2100" dirty="0"/>
              <a:t> </a:t>
            </a:r>
            <a:r>
              <a:rPr lang="pt-PT" sz="2100" dirty="0" err="1"/>
              <a:t>Promote</a:t>
            </a:r>
            <a:r>
              <a:rPr lang="pt-PT" sz="2100" dirty="0"/>
              <a:t> </a:t>
            </a:r>
            <a:r>
              <a:rPr lang="pt-PT" sz="2100" dirty="0" err="1"/>
              <a:t>prevention</a:t>
            </a:r>
            <a:endParaRPr lang="pt-PT" sz="2100" dirty="0"/>
          </a:p>
          <a:p>
            <a:pPr>
              <a:buFont typeface="Wingdings" panose="05000000000000000000" pitchFamily="2" charset="2"/>
              <a:buChar char="ü"/>
            </a:pPr>
            <a:r>
              <a:rPr lang="pt-PT" dirty="0" err="1"/>
              <a:t>Safety</a:t>
            </a:r>
            <a:r>
              <a:rPr lang="pt-PT" dirty="0"/>
              <a:t> </a:t>
            </a:r>
            <a:r>
              <a:rPr lang="pt-PT" dirty="0" err="1"/>
              <a:t>technicians</a:t>
            </a:r>
            <a:endParaRPr lang="pt-PT" dirty="0"/>
          </a:p>
          <a:p>
            <a:pPr marL="342900" lvl="1" indent="0">
              <a:buNone/>
            </a:pPr>
            <a:r>
              <a:rPr lang="pt-PT" sz="2100" dirty="0"/>
              <a:t>	</a:t>
            </a:r>
            <a:r>
              <a:rPr lang="en-150" sz="2100" dirty="0"/>
              <a:t>–</a:t>
            </a:r>
            <a:r>
              <a:rPr lang="pt-PT" sz="2100" dirty="0"/>
              <a:t> </a:t>
            </a:r>
            <a:r>
              <a:rPr lang="pt-PT" sz="2100" dirty="0" err="1"/>
              <a:t>Implementation</a:t>
            </a:r>
            <a:r>
              <a:rPr lang="pt-PT" sz="2100" dirty="0"/>
              <a:t> </a:t>
            </a:r>
            <a:r>
              <a:rPr lang="pt-PT" sz="2100" dirty="0" err="1"/>
              <a:t>of</a:t>
            </a:r>
            <a:r>
              <a:rPr lang="pt-PT" sz="2100" dirty="0"/>
              <a:t> </a:t>
            </a:r>
            <a:r>
              <a:rPr lang="pt-PT" sz="2100" dirty="0" err="1"/>
              <a:t>prevention</a:t>
            </a:r>
            <a:endParaRPr lang="pt-PT" sz="2100" dirty="0"/>
          </a:p>
          <a:p>
            <a:pPr>
              <a:buFont typeface="Wingdings" panose="05000000000000000000" pitchFamily="2" charset="2"/>
              <a:buChar char="ü"/>
            </a:pPr>
            <a:r>
              <a:rPr lang="pt-PT" dirty="0" err="1"/>
              <a:t>Construction</a:t>
            </a:r>
            <a:r>
              <a:rPr lang="pt-PT" dirty="0"/>
              <a:t> </a:t>
            </a:r>
            <a:r>
              <a:rPr lang="pt-PT" dirty="0" err="1"/>
              <a:t>owner</a:t>
            </a:r>
            <a:r>
              <a:rPr lang="pt-PT" dirty="0"/>
              <a:t>/</a:t>
            </a:r>
            <a:r>
              <a:rPr lang="pt-PT" dirty="0" err="1"/>
              <a:t>client</a:t>
            </a:r>
            <a:endParaRPr lang="pt-PT" dirty="0"/>
          </a:p>
          <a:p>
            <a:pPr marL="342900" lvl="1" indent="0">
              <a:buNone/>
            </a:pPr>
            <a:r>
              <a:rPr lang="pt-PT" sz="2100" dirty="0"/>
              <a:t>	</a:t>
            </a:r>
            <a:r>
              <a:rPr lang="en-150" sz="2100" dirty="0"/>
              <a:t>–</a:t>
            </a:r>
            <a:r>
              <a:rPr lang="pt-PT" sz="2100" dirty="0"/>
              <a:t> </a:t>
            </a:r>
            <a:r>
              <a:rPr lang="pt-PT" sz="2100" dirty="0" err="1"/>
              <a:t>Pay</a:t>
            </a:r>
            <a:r>
              <a:rPr lang="pt-PT" sz="2100" dirty="0"/>
              <a:t> for </a:t>
            </a:r>
            <a:r>
              <a:rPr lang="pt-PT" sz="2100" dirty="0" err="1"/>
              <a:t>prevention</a:t>
            </a:r>
            <a:endParaRPr lang="pt-PT" sz="2100" dirty="0"/>
          </a:p>
        </p:txBody>
      </p:sp>
    </p:spTree>
    <p:extLst>
      <p:ext uri="{BB962C8B-B14F-4D97-AF65-F5344CB8AC3E}">
        <p14:creationId xmlns:p14="http://schemas.microsoft.com/office/powerpoint/2010/main" val="265410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503" y="1009268"/>
            <a:ext cx="6357938" cy="936625"/>
          </a:xfrm>
        </p:spPr>
        <p:txBody>
          <a:bodyPr/>
          <a:lstStyle/>
          <a:p>
            <a:r>
              <a:rPr lang="pt-PT" sz="4000" dirty="0" smtClean="0"/>
              <a:t>Digital </a:t>
            </a:r>
            <a:r>
              <a:rPr lang="pt-PT" sz="4000" dirty="0" err="1" smtClean="0"/>
              <a:t>Tools</a:t>
            </a:r>
            <a:endParaRPr lang="pt-PT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2708920"/>
            <a:ext cx="7056784" cy="2382792"/>
          </a:xfrm>
        </p:spPr>
        <p:txBody>
          <a:bodyPr/>
          <a:lstStyle/>
          <a:p>
            <a:r>
              <a:rPr lang="pt-PT" sz="3200" dirty="0" smtClean="0"/>
              <a:t>BIM (</a:t>
            </a:r>
            <a:r>
              <a:rPr lang="pt-PT" sz="3200" dirty="0" err="1" smtClean="0"/>
              <a:t>Building</a:t>
            </a:r>
            <a:r>
              <a:rPr lang="pt-PT" sz="3200" dirty="0" smtClean="0"/>
              <a:t> </a:t>
            </a:r>
            <a:r>
              <a:rPr lang="pt-PT" sz="3200" dirty="0" err="1" smtClean="0"/>
              <a:t>Information</a:t>
            </a:r>
            <a:r>
              <a:rPr lang="pt-PT" sz="3200" dirty="0" smtClean="0"/>
              <a:t> </a:t>
            </a:r>
            <a:r>
              <a:rPr lang="pt-PT" sz="3200" dirty="0" err="1" smtClean="0"/>
              <a:t>Model</a:t>
            </a:r>
            <a:r>
              <a:rPr lang="pt-PT" sz="3200" dirty="0" smtClean="0"/>
              <a:t>)</a:t>
            </a:r>
          </a:p>
          <a:p>
            <a:r>
              <a:rPr lang="pt-PT" sz="3200" dirty="0" err="1" smtClean="0"/>
              <a:t>Smartphone</a:t>
            </a:r>
            <a:r>
              <a:rPr lang="pt-PT" sz="3200" dirty="0" smtClean="0"/>
              <a:t>/</a:t>
            </a:r>
            <a:r>
              <a:rPr lang="pt-PT" sz="3200" dirty="0" err="1" smtClean="0"/>
              <a:t>tablet</a:t>
            </a:r>
            <a:r>
              <a:rPr lang="pt-PT" sz="3200" dirty="0" smtClean="0"/>
              <a:t>/mobile </a:t>
            </a:r>
            <a:r>
              <a:rPr lang="pt-PT" sz="3200" dirty="0" err="1" smtClean="0"/>
              <a:t>device</a:t>
            </a:r>
            <a:r>
              <a:rPr lang="pt-PT" sz="3200" dirty="0" smtClean="0"/>
              <a:t> </a:t>
            </a:r>
          </a:p>
          <a:p>
            <a:r>
              <a:rPr lang="pt-PT" sz="3200" dirty="0" smtClean="0"/>
              <a:t>3D </a:t>
            </a:r>
            <a:r>
              <a:rPr lang="pt-PT" sz="3200" dirty="0" err="1" smtClean="0"/>
              <a:t>Glasses</a:t>
            </a:r>
            <a:r>
              <a:rPr lang="pt-PT" sz="3200" dirty="0" smtClean="0"/>
              <a:t> </a:t>
            </a:r>
          </a:p>
          <a:p>
            <a:r>
              <a:rPr lang="pt-PT" sz="3200" dirty="0" err="1" smtClean="0"/>
              <a:t>Immersive</a:t>
            </a:r>
            <a:r>
              <a:rPr lang="pt-PT" sz="3200" dirty="0" smtClean="0"/>
              <a:t> </a:t>
            </a:r>
            <a:r>
              <a:rPr lang="pt-PT" sz="3200" dirty="0" err="1" smtClean="0"/>
              <a:t>reality</a:t>
            </a:r>
            <a:endParaRPr lang="pt-PT" sz="3200" dirty="0" smtClean="0"/>
          </a:p>
        </p:txBody>
      </p:sp>
      <p:sp>
        <p:nvSpPr>
          <p:cNvPr id="5" name="AutoShape 4" descr="Image result for BIM"/>
          <p:cNvSpPr>
            <a:spLocks noChangeAspect="1" noChangeArrowheads="1"/>
          </p:cNvSpPr>
          <p:nvPr/>
        </p:nvSpPr>
        <p:spPr bwMode="auto">
          <a:xfrm>
            <a:off x="230981" y="8632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0112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503" y="1009268"/>
            <a:ext cx="6357938" cy="936625"/>
          </a:xfrm>
        </p:spPr>
        <p:txBody>
          <a:bodyPr/>
          <a:lstStyle/>
          <a:p>
            <a:r>
              <a:rPr lang="pt-PT" sz="4000" dirty="0" smtClean="0"/>
              <a:t>Digital </a:t>
            </a:r>
            <a:r>
              <a:rPr lang="pt-PT" sz="4000" dirty="0" err="1" smtClean="0"/>
              <a:t>Tools</a:t>
            </a:r>
            <a:endParaRPr lang="pt-PT" sz="4000" dirty="0"/>
          </a:p>
        </p:txBody>
      </p:sp>
      <p:sp>
        <p:nvSpPr>
          <p:cNvPr id="5" name="AutoShape 4" descr="Image result for BIM"/>
          <p:cNvSpPr>
            <a:spLocks noChangeAspect="1" noChangeArrowheads="1"/>
          </p:cNvSpPr>
          <p:nvPr/>
        </p:nvSpPr>
        <p:spPr bwMode="auto">
          <a:xfrm>
            <a:off x="230981" y="8632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pic>
        <p:nvPicPr>
          <p:cNvPr id="1026" name="Picture 7" descr="A group of people standing in front of a computer&#10;&#10;Description generated with high confidenc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13" r="2" b="6296"/>
          <a:stretch>
            <a:fillRect/>
          </a:stretch>
        </p:blipFill>
        <p:spPr bwMode="auto">
          <a:xfrm>
            <a:off x="1696492" y="2204864"/>
            <a:ext cx="5808973" cy="3280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892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1340768"/>
            <a:ext cx="6357938" cy="936625"/>
          </a:xfrm>
        </p:spPr>
        <p:txBody>
          <a:bodyPr/>
          <a:lstStyle/>
          <a:p>
            <a:r>
              <a:rPr lang="pt-PT" dirty="0" err="1" smtClean="0"/>
              <a:t>Combination</a:t>
            </a:r>
            <a:r>
              <a:rPr lang="pt-PT" dirty="0" smtClean="0"/>
              <a:t> Training </a:t>
            </a:r>
            <a:r>
              <a:rPr lang="pt-PT" dirty="0" err="1" smtClean="0"/>
              <a:t>and</a:t>
            </a:r>
            <a:r>
              <a:rPr lang="pt-PT" dirty="0" smtClean="0"/>
              <a:t> Digital 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2708920"/>
            <a:ext cx="6346825" cy="280883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t-PT" dirty="0" err="1" smtClean="0"/>
              <a:t>Static</a:t>
            </a:r>
            <a:endParaRPr lang="pt-PT" dirty="0" smtClean="0"/>
          </a:p>
          <a:p>
            <a:pPr marL="0" indent="0">
              <a:buNone/>
            </a:pPr>
            <a:r>
              <a:rPr lang="pt-PT" dirty="0"/>
              <a:t>	</a:t>
            </a:r>
            <a:r>
              <a:rPr lang="pt-PT" dirty="0" err="1" smtClean="0"/>
              <a:t>Scenarios</a:t>
            </a:r>
            <a:endParaRPr lang="pt-PT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t-PT" dirty="0" err="1" smtClean="0"/>
              <a:t>Dynamic</a:t>
            </a:r>
            <a:endParaRPr lang="pt-PT" dirty="0" smtClean="0"/>
          </a:p>
          <a:p>
            <a:pPr marL="0" indent="0">
              <a:buNone/>
            </a:pPr>
            <a:r>
              <a:rPr lang="pt-PT" dirty="0" smtClean="0"/>
              <a:t>	Game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PT" dirty="0" err="1" smtClean="0"/>
              <a:t>Interactive</a:t>
            </a:r>
            <a:endParaRPr lang="pt-PT" dirty="0" smtClean="0"/>
          </a:p>
          <a:p>
            <a:pPr marL="342900" lvl="1" indent="0">
              <a:buNone/>
            </a:pPr>
            <a:r>
              <a:rPr lang="pt-PT" dirty="0" smtClean="0"/>
              <a:t>	</a:t>
            </a:r>
            <a:r>
              <a:rPr lang="pt-PT" sz="2400" dirty="0" err="1" smtClean="0"/>
              <a:t>Simulation</a:t>
            </a: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188160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1124744"/>
            <a:ext cx="6357938" cy="936625"/>
          </a:xfrm>
        </p:spPr>
        <p:txBody>
          <a:bodyPr/>
          <a:lstStyle/>
          <a:p>
            <a:r>
              <a:rPr lang="pt-PT" dirty="0" err="1" smtClean="0"/>
              <a:t>Methodology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2276872"/>
            <a:ext cx="6346825" cy="363378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t-PT" dirty="0" err="1" smtClean="0"/>
              <a:t>Construction</a:t>
            </a:r>
            <a:r>
              <a:rPr lang="pt-PT" dirty="0" smtClean="0"/>
              <a:t> </a:t>
            </a:r>
            <a:r>
              <a:rPr lang="pt-PT" dirty="0" err="1" smtClean="0"/>
              <a:t>tasks</a:t>
            </a:r>
            <a:r>
              <a:rPr lang="pt-PT" dirty="0" smtClean="0"/>
              <a:t> </a:t>
            </a:r>
            <a:r>
              <a:rPr lang="pt-PT" dirty="0" err="1" smtClean="0"/>
              <a:t>addressed</a:t>
            </a:r>
            <a:r>
              <a:rPr lang="pt-PT" dirty="0" smtClean="0"/>
              <a:t> </a:t>
            </a:r>
            <a:r>
              <a:rPr lang="pt-PT" dirty="0" err="1" smtClean="0"/>
              <a:t>at</a:t>
            </a:r>
            <a:r>
              <a:rPr lang="pt-PT" dirty="0" smtClean="0"/>
              <a:t> </a:t>
            </a:r>
            <a:r>
              <a:rPr lang="pt-PT" dirty="0" err="1" smtClean="0"/>
              <a:t>any</a:t>
            </a:r>
            <a:r>
              <a:rPr lang="pt-PT" dirty="0" smtClean="0"/>
              <a:t> time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PT" dirty="0" err="1" smtClean="0"/>
              <a:t>Risks</a:t>
            </a:r>
            <a:r>
              <a:rPr lang="pt-PT" dirty="0" smtClean="0"/>
              <a:t> </a:t>
            </a:r>
            <a:r>
              <a:rPr lang="pt-PT" dirty="0" err="1" smtClean="0"/>
              <a:t>associated</a:t>
            </a:r>
            <a:r>
              <a:rPr lang="pt-PT" dirty="0" smtClean="0"/>
              <a:t> </a:t>
            </a:r>
            <a:r>
              <a:rPr lang="pt-PT" dirty="0" err="1" smtClean="0"/>
              <a:t>from</a:t>
            </a:r>
            <a:r>
              <a:rPr lang="pt-PT" dirty="0" smtClean="0"/>
              <a:t> </a:t>
            </a:r>
            <a:r>
              <a:rPr lang="pt-PT" dirty="0" err="1" smtClean="0"/>
              <a:t>planning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statistics</a:t>
            </a:r>
            <a:endParaRPr lang="pt-PT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t-PT" dirty="0" err="1" smtClean="0"/>
              <a:t>Visualization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environment</a:t>
            </a:r>
            <a:endParaRPr lang="pt-PT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t-PT" dirty="0" err="1" smtClean="0"/>
              <a:t>Static</a:t>
            </a:r>
            <a:r>
              <a:rPr lang="pt-PT" dirty="0" smtClean="0"/>
              <a:t>, </a:t>
            </a:r>
            <a:r>
              <a:rPr lang="pt-PT" dirty="0" err="1" smtClean="0"/>
              <a:t>dynamic</a:t>
            </a:r>
            <a:r>
              <a:rPr lang="pt-PT" dirty="0" smtClean="0"/>
              <a:t> </a:t>
            </a:r>
            <a:r>
              <a:rPr lang="pt-PT" dirty="0" err="1" smtClean="0"/>
              <a:t>or</a:t>
            </a:r>
            <a:r>
              <a:rPr lang="pt-PT" dirty="0" smtClean="0"/>
              <a:t> </a:t>
            </a:r>
            <a:r>
              <a:rPr lang="pt-PT" dirty="0" err="1" smtClean="0"/>
              <a:t>interactive</a:t>
            </a:r>
            <a:r>
              <a:rPr lang="pt-PT" dirty="0" smtClean="0"/>
              <a:t> </a:t>
            </a:r>
            <a:r>
              <a:rPr lang="pt-PT" dirty="0" err="1" smtClean="0"/>
              <a:t>participation</a:t>
            </a:r>
            <a:endParaRPr lang="pt-PT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t-PT" dirty="0" err="1" smtClean="0"/>
              <a:t>Learning</a:t>
            </a:r>
            <a:r>
              <a:rPr lang="pt-PT" dirty="0" smtClean="0"/>
              <a:t>/training </a:t>
            </a:r>
            <a:r>
              <a:rPr lang="pt-PT" dirty="0" err="1" smtClean="0"/>
              <a:t>induced</a:t>
            </a:r>
            <a:r>
              <a:rPr lang="pt-PT" dirty="0" smtClean="0"/>
              <a:t> </a:t>
            </a:r>
            <a:r>
              <a:rPr lang="pt-PT" dirty="0" err="1" smtClean="0"/>
              <a:t>by</a:t>
            </a:r>
            <a:r>
              <a:rPr lang="pt-PT" dirty="0" smtClean="0"/>
              <a:t> </a:t>
            </a:r>
            <a:r>
              <a:rPr lang="pt-PT" dirty="0" err="1" smtClean="0"/>
              <a:t>knowledge</a:t>
            </a:r>
            <a:endParaRPr lang="pt-PT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t-PT" dirty="0" err="1" smtClean="0"/>
              <a:t>Generic</a:t>
            </a:r>
            <a:r>
              <a:rPr lang="pt-PT" dirty="0" smtClean="0"/>
              <a:t> in </a:t>
            </a:r>
            <a:r>
              <a:rPr lang="pt-PT" dirty="0" err="1" smtClean="0"/>
              <a:t>terms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users</a:t>
            </a:r>
            <a:r>
              <a:rPr lang="pt-PT" dirty="0" smtClean="0"/>
              <a:t>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6353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1124744"/>
            <a:ext cx="6357938" cy="936625"/>
          </a:xfrm>
        </p:spPr>
        <p:txBody>
          <a:bodyPr/>
          <a:lstStyle/>
          <a:p>
            <a:r>
              <a:rPr lang="pt-PT" dirty="0" err="1" smtClean="0"/>
              <a:t>Conclusions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2061369"/>
            <a:ext cx="7056784" cy="363378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t-PT" dirty="0" err="1" smtClean="0"/>
              <a:t>Simulation</a:t>
            </a:r>
            <a:r>
              <a:rPr lang="pt-PT" dirty="0" smtClean="0"/>
              <a:t> as training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education</a:t>
            </a:r>
            <a:r>
              <a:rPr lang="pt-PT" dirty="0" smtClean="0"/>
              <a:t> </a:t>
            </a:r>
            <a:r>
              <a:rPr lang="pt-PT" dirty="0" err="1" smtClean="0"/>
              <a:t>facilitator</a:t>
            </a:r>
            <a:endParaRPr lang="pt-PT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t-PT" dirty="0" err="1" smtClean="0"/>
              <a:t>Possible</a:t>
            </a:r>
            <a:r>
              <a:rPr lang="pt-PT" dirty="0" smtClean="0"/>
              <a:t> use in </a:t>
            </a:r>
            <a:r>
              <a:rPr lang="pt-PT" dirty="0" err="1" smtClean="0"/>
              <a:t>certification</a:t>
            </a:r>
            <a:endParaRPr lang="pt-PT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t-PT" dirty="0" err="1" smtClean="0"/>
              <a:t>Adjusted</a:t>
            </a:r>
            <a:r>
              <a:rPr lang="pt-PT" dirty="0" smtClean="0"/>
              <a:t> to </a:t>
            </a:r>
            <a:r>
              <a:rPr lang="pt-PT" dirty="0" err="1" smtClean="0"/>
              <a:t>each</a:t>
            </a:r>
            <a:r>
              <a:rPr lang="pt-PT" dirty="0" smtClean="0"/>
              <a:t> </a:t>
            </a:r>
            <a:r>
              <a:rPr lang="pt-PT" dirty="0" err="1" smtClean="0"/>
              <a:t>situation</a:t>
            </a:r>
            <a:endParaRPr lang="pt-PT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t-PT" dirty="0" err="1" smtClean="0"/>
              <a:t>Standardising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training </a:t>
            </a:r>
            <a:r>
              <a:rPr lang="pt-PT" dirty="0" err="1" smtClean="0"/>
              <a:t>possible</a:t>
            </a:r>
            <a:endParaRPr lang="pt-PT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t-PT" dirty="0" err="1" smtClean="0"/>
              <a:t>Adjustable</a:t>
            </a:r>
            <a:r>
              <a:rPr lang="pt-PT" dirty="0" smtClean="0"/>
              <a:t> to </a:t>
            </a:r>
            <a:r>
              <a:rPr lang="pt-PT" dirty="0" err="1" smtClean="0"/>
              <a:t>exisiting</a:t>
            </a:r>
            <a:r>
              <a:rPr lang="pt-PT" dirty="0" smtClean="0"/>
              <a:t> budget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PT" dirty="0" smtClean="0"/>
              <a:t>Use </a:t>
            </a:r>
            <a:r>
              <a:rPr lang="pt-PT" dirty="0" err="1" smtClean="0"/>
              <a:t>on</a:t>
            </a:r>
            <a:r>
              <a:rPr lang="pt-PT" dirty="0" smtClean="0"/>
              <a:t> site </a:t>
            </a:r>
            <a:r>
              <a:rPr lang="pt-PT" dirty="0" err="1" smtClean="0"/>
              <a:t>or</a:t>
            </a:r>
            <a:r>
              <a:rPr lang="pt-PT" dirty="0" smtClean="0"/>
              <a:t> </a:t>
            </a:r>
            <a:r>
              <a:rPr lang="pt-PT" dirty="0" err="1" smtClean="0"/>
              <a:t>on</a:t>
            </a:r>
            <a:r>
              <a:rPr lang="pt-PT" dirty="0" smtClean="0"/>
              <a:t> training </a:t>
            </a:r>
            <a:r>
              <a:rPr lang="pt-PT" dirty="0" err="1" smtClean="0"/>
              <a:t>facility</a:t>
            </a:r>
            <a:endParaRPr lang="pt-PT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t-PT" dirty="0" err="1" smtClean="0"/>
              <a:t>Possibilities</a:t>
            </a:r>
            <a:r>
              <a:rPr lang="pt-PT" dirty="0" smtClean="0"/>
              <a:t> are </a:t>
            </a:r>
            <a:r>
              <a:rPr lang="pt-PT" dirty="0" err="1" smtClean="0"/>
              <a:t>immense</a:t>
            </a:r>
            <a:endParaRPr lang="pt-PT" dirty="0" smtClean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40679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Futura Hv"/>
        <a:ea typeface=""/>
        <a:cs typeface=""/>
      </a:majorFont>
      <a:minorFont>
        <a:latin typeface="Futura M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Futura Hv"/>
        <a:ea typeface=""/>
        <a:cs typeface=""/>
      </a:majorFont>
      <a:minorFont>
        <a:latin typeface="Futura M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Futura Hv"/>
        <a:ea typeface=""/>
        <a:cs typeface=""/>
      </a:majorFont>
      <a:minorFont>
        <a:latin typeface="Futura M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Futura Hv"/>
        <a:ea typeface=""/>
        <a:cs typeface=""/>
      </a:majorFont>
      <a:minorFont>
        <a:latin typeface="Futura M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Default Design">
  <a:themeElements>
    <a:clrScheme name="4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Default Design">
      <a:majorFont>
        <a:latin typeface="Futura Hv"/>
        <a:ea typeface=""/>
        <a:cs typeface=""/>
      </a:majorFont>
      <a:minorFont>
        <a:latin typeface="Futura M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4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5_Default Design">
  <a:themeElements>
    <a:clrScheme name="5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Default Design">
      <a:majorFont>
        <a:latin typeface="Futura Hv"/>
        <a:ea typeface=""/>
        <a:cs typeface=""/>
      </a:majorFont>
      <a:minorFont>
        <a:latin typeface="Futura M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5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EDEN ppt</Template>
  <TotalTime>47</TotalTime>
  <Words>152</Words>
  <Application>Microsoft Office PowerPoint</Application>
  <PresentationFormat>On-screen Show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Futura Hv</vt:lpstr>
      <vt:lpstr>Futura Md</vt:lpstr>
      <vt:lpstr>Wingdings</vt:lpstr>
      <vt:lpstr>Default Design</vt:lpstr>
      <vt:lpstr>3_Default Design</vt:lpstr>
      <vt:lpstr>1_Default Design</vt:lpstr>
      <vt:lpstr>2_Default Design</vt:lpstr>
      <vt:lpstr>4_Default Design</vt:lpstr>
      <vt:lpstr>5_Default Design</vt:lpstr>
      <vt:lpstr>Open Education Technologies</vt:lpstr>
      <vt:lpstr>Case study</vt:lpstr>
      <vt:lpstr>Training as Zero Vision mechanism</vt:lpstr>
      <vt:lpstr>Digital Tools</vt:lpstr>
      <vt:lpstr>Digital Tools</vt:lpstr>
      <vt:lpstr>Combination Training and Digital </vt:lpstr>
      <vt:lpstr>Methodology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Tools to train Engineers and Workers</dc:title>
  <dc:creator>Alfredo Soeiro</dc:creator>
  <cp:lastModifiedBy>Alfredo Soeiro</cp:lastModifiedBy>
  <cp:revision>5</cp:revision>
  <dcterms:created xsi:type="dcterms:W3CDTF">2020-03-03T09:08:40Z</dcterms:created>
  <dcterms:modified xsi:type="dcterms:W3CDTF">2020-03-03T10:41:04Z</dcterms:modified>
</cp:coreProperties>
</file>