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9" r:id="rId2"/>
    <p:sldId id="347" r:id="rId3"/>
    <p:sldId id="346" r:id="rId4"/>
    <p:sldId id="348" r:id="rId5"/>
    <p:sldId id="353" r:id="rId6"/>
    <p:sldId id="354" r:id="rId7"/>
    <p:sldId id="355" r:id="rId8"/>
    <p:sldId id="369" r:id="rId9"/>
    <p:sldId id="345" r:id="rId10"/>
    <p:sldId id="371" r:id="rId11"/>
    <p:sldId id="372" r:id="rId12"/>
    <p:sldId id="373" r:id="rId13"/>
    <p:sldId id="361" r:id="rId14"/>
    <p:sldId id="362" r:id="rId15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808080"/>
    <a:srgbClr val="0F5494"/>
    <a:srgbClr val="2D5EC1"/>
    <a:srgbClr val="FFD624"/>
    <a:srgbClr val="3166CF"/>
    <a:srgbClr val="3E6FD2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089"/>
  </p:normalViewPr>
  <p:slideViewPr>
    <p:cSldViewPr>
      <p:cViewPr varScale="1">
        <p:scale>
          <a:sx n="69" d="100"/>
          <a:sy n="69" d="100"/>
        </p:scale>
        <p:origin x="18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42742-3276-394C-9A76-73725094CA2C}" type="doc">
      <dgm:prSet loTypeId="urn:microsoft.com/office/officeart/2005/8/layout/arrow5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CC7EF1-E26B-1549-A3EE-6547ED50E345}">
      <dgm:prSet phldrT="[Text]"/>
      <dgm:spPr/>
      <dgm:t>
        <a:bodyPr/>
        <a:lstStyle/>
        <a:p>
          <a:r>
            <a:rPr lang="en-US" dirty="0" smtClean="0"/>
            <a:t>Learning Outcomes</a:t>
          </a:r>
          <a:endParaRPr lang="en-US" dirty="0"/>
        </a:p>
      </dgm:t>
    </dgm:pt>
    <dgm:pt modelId="{BC4AD0EA-3375-3541-8F14-71739AAD9775}" type="parTrans" cxnId="{AD4FA545-66E8-D244-B847-F8B458F31F69}">
      <dgm:prSet/>
      <dgm:spPr/>
      <dgm:t>
        <a:bodyPr/>
        <a:lstStyle/>
        <a:p>
          <a:endParaRPr lang="en-US"/>
        </a:p>
      </dgm:t>
    </dgm:pt>
    <dgm:pt modelId="{82967FAE-2DB5-274F-942B-E83818FCBD5B}" type="sibTrans" cxnId="{AD4FA545-66E8-D244-B847-F8B458F31F69}">
      <dgm:prSet/>
      <dgm:spPr/>
      <dgm:t>
        <a:bodyPr/>
        <a:lstStyle/>
        <a:p>
          <a:endParaRPr lang="en-US"/>
        </a:p>
      </dgm:t>
    </dgm:pt>
    <dgm:pt modelId="{5ECB0DFD-E1CA-C340-8834-9D56C1EB2657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4E6ABB5C-B3D7-104A-9F48-E1D38671E53F}" type="parTrans" cxnId="{8462329E-D398-BD4C-8F9B-31F1EC92241C}">
      <dgm:prSet/>
      <dgm:spPr/>
      <dgm:t>
        <a:bodyPr/>
        <a:lstStyle/>
        <a:p>
          <a:endParaRPr lang="en-US"/>
        </a:p>
      </dgm:t>
    </dgm:pt>
    <dgm:pt modelId="{B0BE56B4-2DBA-F142-9B81-0D16F29CD6BA}" type="sibTrans" cxnId="{8462329E-D398-BD4C-8F9B-31F1EC92241C}">
      <dgm:prSet/>
      <dgm:spPr/>
      <dgm:t>
        <a:bodyPr/>
        <a:lstStyle/>
        <a:p>
          <a:endParaRPr lang="en-US"/>
        </a:p>
      </dgm:t>
    </dgm:pt>
    <dgm:pt modelId="{2D97F2B6-40BC-EF4B-8A0B-FAE346CD5AF3}" type="pres">
      <dgm:prSet presAssocID="{F5E42742-3276-394C-9A76-73725094C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DA303-41DE-EC40-BA1C-CF64B4C4DA41}" type="pres">
      <dgm:prSet presAssocID="{B4CC7EF1-E26B-1549-A3EE-6547ED50E34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4AFA1-816B-234F-B94F-2BC86C53BAC3}" type="pres">
      <dgm:prSet presAssocID="{5ECB0DFD-E1CA-C340-8834-9D56C1EB2657}" presName="arrow" presStyleLbl="node1" presStyleIdx="1" presStyleCnt="2" custRadScaleRad="14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2329E-D398-BD4C-8F9B-31F1EC92241C}" srcId="{F5E42742-3276-394C-9A76-73725094CA2C}" destId="{5ECB0DFD-E1CA-C340-8834-9D56C1EB2657}" srcOrd="1" destOrd="0" parTransId="{4E6ABB5C-B3D7-104A-9F48-E1D38671E53F}" sibTransId="{B0BE56B4-2DBA-F142-9B81-0D16F29CD6BA}"/>
    <dgm:cxn modelId="{130C7CA2-A17B-44BF-837A-93A4DBEDF8AE}" type="presOf" srcId="{B4CC7EF1-E26B-1549-A3EE-6547ED50E345}" destId="{897DA303-41DE-EC40-BA1C-CF64B4C4DA41}" srcOrd="0" destOrd="0" presId="urn:microsoft.com/office/officeart/2005/8/layout/arrow5"/>
    <dgm:cxn modelId="{1248E1F8-81DA-4BF0-91FC-C1BE971D941F}" type="presOf" srcId="{F5E42742-3276-394C-9A76-73725094CA2C}" destId="{2D97F2B6-40BC-EF4B-8A0B-FAE346CD5AF3}" srcOrd="0" destOrd="0" presId="urn:microsoft.com/office/officeart/2005/8/layout/arrow5"/>
    <dgm:cxn modelId="{6F172FD2-F3AF-4082-A8C0-3B3DEAC84FBD}" type="presOf" srcId="{5ECB0DFD-E1CA-C340-8834-9D56C1EB2657}" destId="{F534AFA1-816B-234F-B94F-2BC86C53BAC3}" srcOrd="0" destOrd="0" presId="urn:microsoft.com/office/officeart/2005/8/layout/arrow5"/>
    <dgm:cxn modelId="{AD4FA545-66E8-D244-B847-F8B458F31F69}" srcId="{F5E42742-3276-394C-9A76-73725094CA2C}" destId="{B4CC7EF1-E26B-1549-A3EE-6547ED50E345}" srcOrd="0" destOrd="0" parTransId="{BC4AD0EA-3375-3541-8F14-71739AAD9775}" sibTransId="{82967FAE-2DB5-274F-942B-E83818FCBD5B}"/>
    <dgm:cxn modelId="{6C2D1D73-3C98-4FBF-85A7-BB4E6425EBE4}" type="presParOf" srcId="{2D97F2B6-40BC-EF4B-8A0B-FAE346CD5AF3}" destId="{897DA303-41DE-EC40-BA1C-CF64B4C4DA41}" srcOrd="0" destOrd="0" presId="urn:microsoft.com/office/officeart/2005/8/layout/arrow5"/>
    <dgm:cxn modelId="{122CCA26-094D-44C0-8AFF-D584BF66F242}" type="presParOf" srcId="{2D97F2B6-40BC-EF4B-8A0B-FAE346CD5AF3}" destId="{F534AFA1-816B-234F-B94F-2BC86C53BAC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A303-41DE-EC40-BA1C-CF64B4C4DA41}">
      <dsp:nvSpPr>
        <dsp:cNvPr id="0" name=""/>
        <dsp:cNvSpPr/>
      </dsp:nvSpPr>
      <dsp:spPr>
        <a:xfrm rot="16200000">
          <a:off x="431" y="568374"/>
          <a:ext cx="3792438" cy="37924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Learning Outcomes</a:t>
          </a:r>
          <a:endParaRPr lang="en-US" sz="3400" kern="1200" dirty="0"/>
        </a:p>
      </dsp:txBody>
      <dsp:txXfrm rot="5400000">
        <a:off x="431" y="1516483"/>
        <a:ext cx="3128761" cy="1896219"/>
      </dsp:txXfrm>
    </dsp:sp>
    <dsp:sp modelId="{F534AFA1-816B-234F-B94F-2BC86C53BAC3}">
      <dsp:nvSpPr>
        <dsp:cNvPr id="0" name=""/>
        <dsp:cNvSpPr/>
      </dsp:nvSpPr>
      <dsp:spPr>
        <a:xfrm rot="5400000">
          <a:off x="4037111" y="568374"/>
          <a:ext cx="3792438" cy="37924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Assessment</a:t>
          </a:r>
          <a:endParaRPr lang="en-US" sz="3400" kern="1200" dirty="0"/>
        </a:p>
      </dsp:txBody>
      <dsp:txXfrm rot="-5400000">
        <a:off x="4700788" y="1516484"/>
        <a:ext cx="3128761" cy="189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1365372-2899-45AE-8BD5-8CF6EA3EE4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711F123-080F-45DC-BD5A-AF29218DA5A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fld id="{CB6CFF48-68C8-467B-B4D4-38A93EF7E11D}" type="slidenum">
              <a:rPr lang="en-GB" altLang="x-none" smtClean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1</a:t>
            </a:fld>
            <a:endParaRPr lang="en-GB" altLang="x-none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7CEC-A329-E141-8D4E-919E615536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5250C65C-9556-43D9-8A9F-05986FB3B2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9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44D91-E9A2-4D4F-A654-1F32E5B700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6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58876-4702-4B89-B0E8-3637A6F4D6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13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24750" cy="63087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AB4A6-4799-4984-8CF2-A1762ED0E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7296E-F84A-4A1A-8ECB-0F9DCDC223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8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78F24-CB2F-44F7-BED1-24496F94E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9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8EA97-B9E9-45E3-8C63-477B50BE4D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1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F249-4A63-4471-9673-61A821D2D3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6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31358-A6BA-4276-ADA0-F1A8372B3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10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A5715-5920-410E-8885-AC439356D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73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E5557-492A-4A1F-9B03-66E4699B4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7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CB8C8D0-88C8-4DB3-A22E-349FB8A8B5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anose="020B0600070205080204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ohee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924944"/>
            <a:ext cx="8532813" cy="1439862"/>
          </a:xfrm>
        </p:spPr>
        <p:txBody>
          <a:bodyPr/>
          <a:lstStyle/>
          <a:p>
            <a:pPr algn="ctr">
              <a:buClr>
                <a:srgbClr val="996666"/>
              </a:buClr>
              <a:buSzPct val="80000"/>
              <a:defRPr/>
            </a:pPr>
            <a:r>
              <a:rPr lang="en-US" sz="32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Competences </a:t>
            </a:r>
            <a:r>
              <a:rPr lang="en-US" sz="3200" b="0" dirty="0">
                <a:solidFill>
                  <a:srgbClr val="FFFF00"/>
                </a:solidFill>
                <a:cs typeface="Arial" panose="020B0604020202020204" pitchFamily="34" charset="0"/>
              </a:rPr>
              <a:t>and Assessment for Academics and Professionals. </a:t>
            </a:r>
            <a:endParaRPr lang="en-US" sz="3200" b="0" dirty="0" smtClean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ctr">
              <a:buClr>
                <a:srgbClr val="996666"/>
              </a:buClr>
              <a:buSzPct val="80000"/>
              <a:defRPr/>
            </a:pPr>
            <a:r>
              <a:rPr lang="en-US" sz="32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An </a:t>
            </a:r>
            <a:r>
              <a:rPr lang="en-US" sz="3200" b="0" dirty="0">
                <a:solidFill>
                  <a:srgbClr val="FFFF00"/>
                </a:solidFill>
                <a:cs typeface="Arial" panose="020B0604020202020204" pitchFamily="34" charset="0"/>
              </a:rPr>
              <a:t>example to follow</a:t>
            </a:r>
            <a:r>
              <a:rPr lang="en-US" sz="32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?</a:t>
            </a:r>
          </a:p>
          <a:p>
            <a:pPr algn="ctr">
              <a:buClr>
                <a:srgbClr val="996666"/>
              </a:buClr>
              <a:buSzPct val="80000"/>
              <a:defRPr/>
            </a:pP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endParaRPr lang="fr-BE" sz="1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Alfredo </a:t>
            </a:r>
            <a:r>
              <a:rPr lang="en-US" sz="2000" dirty="0" err="1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Soeiro</a:t>
            </a:r>
            <a:endParaRPr lang="en-US" sz="2000" dirty="0" smtClean="0">
              <a:solidFill>
                <a:srgbClr val="99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000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</a:t>
            </a:r>
          </a:p>
          <a:p>
            <a:pPr algn="ctr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66862" cy="9683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6863" cy="9683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179388" y="1268413"/>
            <a:ext cx="8856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chemeClr val="bg1"/>
                </a:solidFill>
              </a:rPr>
              <a:t>TA-SE 6</a:t>
            </a:r>
            <a:r>
              <a:rPr lang="en-GB" altLang="en-US" sz="2800" i="0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2800" i="0" dirty="0" smtClean="0">
                <a:solidFill>
                  <a:schemeClr val="bg1"/>
                </a:solidFill>
              </a:rPr>
              <a:t> General Assembly and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chemeClr val="bg1"/>
                </a:solidFill>
              </a:rPr>
              <a:t>2</a:t>
            </a:r>
            <a:r>
              <a:rPr lang="en-GB" altLang="en-US" sz="2800" i="0" baseline="30000" dirty="0" smtClean="0">
                <a:solidFill>
                  <a:schemeClr val="bg1"/>
                </a:solidFill>
              </a:rPr>
              <a:t>nd</a:t>
            </a:r>
            <a:r>
              <a:rPr lang="en-GB" altLang="en-US" sz="2800" i="0" dirty="0" smtClean="0">
                <a:solidFill>
                  <a:schemeClr val="bg1"/>
                </a:solidFill>
              </a:rPr>
              <a:t> Policy Forum</a:t>
            </a:r>
            <a:endParaRPr lang="en-GB" altLang="en-US" sz="2800" i="0" dirty="0" smtClean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800" i="0" dirty="0" smtClean="0">
                <a:solidFill>
                  <a:schemeClr val="bg1"/>
                </a:solidFill>
              </a:rPr>
              <a:t>Bangkok, 9 October 2019 </a:t>
            </a:r>
            <a:endParaRPr lang="en-US" altLang="en-US" sz="28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problem…?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14325" y="1285875"/>
          <a:ext cx="782955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psycho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3" b="22834"/>
          <a:stretch/>
        </p:blipFill>
        <p:spPr>
          <a:xfrm>
            <a:off x="3136901" y="2732841"/>
            <a:ext cx="2010833" cy="2262493"/>
          </a:xfrm>
          <a:prstGeom prst="ellipse">
            <a:avLst/>
          </a:prstGeom>
          <a:ln w="63500" cap="rnd">
            <a:solidFill>
              <a:srgbClr val="4F81B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4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724" r="27539" b="30660"/>
          <a:stretch/>
        </p:blipFill>
        <p:spPr>
          <a:xfrm>
            <a:off x="1473529" y="369332"/>
            <a:ext cx="5940152" cy="6163256"/>
          </a:xfrm>
        </p:spPr>
      </p:pic>
    </p:spTree>
    <p:extLst>
      <p:ext uri="{BB962C8B-B14F-4D97-AF65-F5344CB8AC3E}">
        <p14:creationId xmlns:p14="http://schemas.microsoft.com/office/powerpoint/2010/main" val="1120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" y="116632"/>
            <a:ext cx="889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Example from CALOHEE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8373"/>
              </p:ext>
            </p:extLst>
          </p:nvPr>
        </p:nvGraphicFramePr>
        <p:xfrm>
          <a:off x="311060" y="1412776"/>
          <a:ext cx="7886700" cy="2615012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5399765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329184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1784287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31458224"/>
                    </a:ext>
                  </a:extLst>
                </a:gridCol>
              </a:tblGrid>
              <a:tr h="2425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Dimension 6: Decision making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50802"/>
                  </a:ext>
                </a:extLst>
              </a:tr>
              <a:tr h="569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Wider Competences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(Responsibility and Autonomy)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extLst>
                  <a:ext uri="{0D108BD9-81ED-4DB2-BD59-A6C34878D82A}">
                    <a16:rowId xmlns:a16="http://schemas.microsoft.com/office/drawing/2014/main" val="3353124646"/>
                  </a:ext>
                </a:extLst>
              </a:tr>
              <a:tr h="17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Level </a:t>
                      </a:r>
                      <a:r>
                        <a:rPr lang="en-US" sz="1400" dirty="0">
                          <a:effectLst/>
                        </a:rPr>
                        <a:t>descriptor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Demonstrate </a:t>
                      </a:r>
                      <a:r>
                        <a:rPr lang="en-GB" sz="1000" dirty="0">
                          <a:effectLst/>
                        </a:rPr>
                        <a:t>awareness of the key aspects of professional, ethical and social responsibilities linked to management of civil engineering activities, decision making and judgment formulation.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Manage </a:t>
                      </a:r>
                      <a:r>
                        <a:rPr lang="en-GB" sz="1000" dirty="0">
                          <a:effectLst/>
                        </a:rPr>
                        <a:t>work contexts in civil engineering subject area, take decisions and formulate judgments.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Identify </a:t>
                      </a:r>
                      <a:r>
                        <a:rPr lang="en-GB" sz="1000" dirty="0">
                          <a:effectLst/>
                        </a:rPr>
                        <a:t>appropriate and relevant approaches to manage work contexts in civil engineering subject area and reflect on professional, ethical and social responsibilities in taking decisions and formulating judgments.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extLst>
                  <a:ext uri="{0D108BD9-81ED-4DB2-BD59-A6C34878D82A}">
                    <a16:rowId xmlns:a16="http://schemas.microsoft.com/office/drawing/2014/main" val="22169443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42762"/>
              </p:ext>
            </p:extLst>
          </p:nvPr>
        </p:nvGraphicFramePr>
        <p:xfrm>
          <a:off x="311060" y="3977736"/>
          <a:ext cx="7886700" cy="125146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97862589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3993802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53118381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65425690"/>
                    </a:ext>
                  </a:extLst>
                </a:gridCol>
              </a:tblGrid>
              <a:tr h="1251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Assessment approaches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Essays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Problem Solving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Essays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Problem Solving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Problem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Solving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Reflective Practice Assignments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extLst>
                  <a:ext uri="{0D108BD9-81ED-4DB2-BD59-A6C34878D82A}">
                    <a16:rowId xmlns:a16="http://schemas.microsoft.com/office/drawing/2014/main" val="263047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0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5A387F-5AE4-4421-8519-956DB86BAB6F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Oval 8"/>
          <p:cNvSpPr>
            <a:spLocks noChangeArrowheads="1"/>
          </p:cNvSpPr>
          <p:nvPr/>
        </p:nvSpPr>
        <p:spPr bwMode="auto">
          <a:xfrm flipH="1">
            <a:off x="1116013" y="1628775"/>
            <a:ext cx="1439862" cy="1368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>
              <a:solidFill>
                <a:srgbClr val="FF0000"/>
              </a:solidFill>
            </a:endParaRPr>
          </a:p>
        </p:txBody>
      </p:sp>
      <p:sp>
        <p:nvSpPr>
          <p:cNvPr id="36867" name="Oval 11"/>
          <p:cNvSpPr>
            <a:spLocks noChangeArrowheads="1"/>
          </p:cNvSpPr>
          <p:nvPr/>
        </p:nvSpPr>
        <p:spPr bwMode="auto">
          <a:xfrm>
            <a:off x="477838" y="1631950"/>
            <a:ext cx="2087562" cy="1973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6868" name="Oval 13"/>
          <p:cNvSpPr>
            <a:spLocks noChangeArrowheads="1"/>
          </p:cNvSpPr>
          <p:nvPr/>
        </p:nvSpPr>
        <p:spPr bwMode="auto">
          <a:xfrm>
            <a:off x="6319838" y="1501775"/>
            <a:ext cx="2089150" cy="19764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6869" name="Oval 14"/>
          <p:cNvSpPr>
            <a:spLocks noChangeArrowheads="1"/>
          </p:cNvSpPr>
          <p:nvPr/>
        </p:nvSpPr>
        <p:spPr bwMode="auto">
          <a:xfrm>
            <a:off x="1258888" y="3860800"/>
            <a:ext cx="2089150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6870" name="TextBox 15"/>
          <p:cNvSpPr txBox="1">
            <a:spLocks noChangeArrowheads="1"/>
          </p:cNvSpPr>
          <p:nvPr/>
        </p:nvSpPr>
        <p:spPr bwMode="auto">
          <a:xfrm>
            <a:off x="752683" y="1892064"/>
            <a:ext cx="1889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 dirty="0">
                <a:latin typeface="Arial" panose="020B0604020202020204" pitchFamily="34" charset="0"/>
              </a:rPr>
              <a:t>Academic </a:t>
            </a:r>
            <a:r>
              <a:rPr lang="en-GB" altLang="en-US" sz="2000" b="1" i="0" dirty="0" smtClean="0">
                <a:latin typeface="Arial" panose="020B0604020202020204" pitchFamily="34" charset="0"/>
              </a:rPr>
              <a:t>and professional engagement</a:t>
            </a:r>
            <a:endParaRPr lang="en-US" altLang="en-US" sz="2000" b="1" i="0" dirty="0"/>
          </a:p>
        </p:txBody>
      </p:sp>
      <p:sp>
        <p:nvSpPr>
          <p:cNvPr id="36871" name="TextBox 16"/>
          <p:cNvSpPr txBox="1">
            <a:spLocks noChangeArrowheads="1"/>
          </p:cNvSpPr>
          <p:nvPr/>
        </p:nvSpPr>
        <p:spPr bwMode="auto">
          <a:xfrm>
            <a:off x="179388" y="1101725"/>
            <a:ext cx="510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0" dirty="0">
                <a:solidFill>
                  <a:schemeClr val="accent6"/>
                </a:solidFill>
                <a:latin typeface="Arial" panose="020B0604020202020204" pitchFamily="34" charset="0"/>
              </a:rPr>
              <a:t>IN SUM: CALOHEE </a:t>
            </a:r>
            <a:r>
              <a:rPr lang="en-US" altLang="en-US" sz="2000" b="1" i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offers</a:t>
            </a:r>
            <a:endParaRPr lang="en-US" altLang="en-US" sz="2000" b="1" i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6872" name="TextBox 17"/>
          <p:cNvSpPr txBox="1">
            <a:spLocks noChangeArrowheads="1"/>
          </p:cNvSpPr>
          <p:nvPr/>
        </p:nvSpPr>
        <p:spPr bwMode="auto">
          <a:xfrm>
            <a:off x="6754813" y="1965325"/>
            <a:ext cx="1657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>
                <a:latin typeface="Arial" panose="020B0604020202020204" pitchFamily="34" charset="0"/>
              </a:rPr>
              <a:t>Subject focused context</a:t>
            </a:r>
            <a:endParaRPr lang="en-US" altLang="en-US" sz="2000" b="1" i="0"/>
          </a:p>
        </p:txBody>
      </p:sp>
      <p:sp>
        <p:nvSpPr>
          <p:cNvPr id="36873" name="Oval 18"/>
          <p:cNvSpPr>
            <a:spLocks noChangeArrowheads="1"/>
          </p:cNvSpPr>
          <p:nvPr/>
        </p:nvSpPr>
        <p:spPr bwMode="auto">
          <a:xfrm>
            <a:off x="3348038" y="1916113"/>
            <a:ext cx="2087562" cy="20891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6874" name="TextBox 19"/>
          <p:cNvSpPr txBox="1">
            <a:spLocks noChangeArrowheads="1"/>
          </p:cNvSpPr>
          <p:nvPr/>
        </p:nvSpPr>
        <p:spPr bwMode="auto">
          <a:xfrm>
            <a:off x="3779838" y="2181225"/>
            <a:ext cx="16557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>
                <a:latin typeface="Arial" panose="020B0604020202020204" pitchFamily="34" charset="0"/>
              </a:rPr>
              <a:t>Evidence based tools for analysis and diagnosis</a:t>
            </a:r>
            <a:endParaRPr lang="en-US" altLang="en-US" sz="2000" b="1" i="0"/>
          </a:p>
        </p:txBody>
      </p:sp>
      <p:sp>
        <p:nvSpPr>
          <p:cNvPr id="36875" name="TextBox 20"/>
          <p:cNvSpPr txBox="1">
            <a:spLocks noChangeArrowheads="1"/>
          </p:cNvSpPr>
          <p:nvPr/>
        </p:nvSpPr>
        <p:spPr bwMode="auto">
          <a:xfrm>
            <a:off x="1476375" y="4276725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 dirty="0">
                <a:latin typeface="Arial" panose="020B0604020202020204" pitchFamily="34" charset="0"/>
              </a:rPr>
              <a:t>Serve European  </a:t>
            </a:r>
            <a:r>
              <a:rPr lang="en-GB" altLang="en-US" sz="2000" b="1" i="0" dirty="0" smtClean="0">
                <a:latin typeface="Arial" panose="020B0604020202020204" pitchFamily="34" charset="0"/>
              </a:rPr>
              <a:t>HE degrees</a:t>
            </a:r>
            <a:endParaRPr lang="en-US" altLang="en-US" sz="2000" b="1" i="0" dirty="0"/>
          </a:p>
        </p:txBody>
      </p:sp>
      <p:sp>
        <p:nvSpPr>
          <p:cNvPr id="36876" name="Oval 21"/>
          <p:cNvSpPr>
            <a:spLocks noChangeArrowheads="1"/>
          </p:cNvSpPr>
          <p:nvPr/>
        </p:nvSpPr>
        <p:spPr bwMode="auto">
          <a:xfrm>
            <a:off x="5783263" y="3694113"/>
            <a:ext cx="2317750" cy="227171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6877" name="TextBox 22"/>
          <p:cNvSpPr txBox="1">
            <a:spLocks noChangeArrowheads="1"/>
          </p:cNvSpPr>
          <p:nvPr/>
        </p:nvSpPr>
        <p:spPr bwMode="auto">
          <a:xfrm>
            <a:off x="6084888" y="4005263"/>
            <a:ext cx="18716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 dirty="0">
                <a:latin typeface="Arial" panose="020B0604020202020204" pitchFamily="34" charset="0"/>
              </a:rPr>
              <a:t>Provide </a:t>
            </a:r>
            <a:r>
              <a:rPr lang="en-GB" altLang="en-US" sz="2000" b="1" i="0" dirty="0" smtClean="0">
                <a:latin typeface="Arial" panose="020B0604020202020204" pitchFamily="34" charset="0"/>
              </a:rPr>
              <a:t>support </a:t>
            </a:r>
            <a:r>
              <a:rPr lang="en-GB" altLang="en-US" sz="2000" b="1" i="0" dirty="0">
                <a:latin typeface="Arial" panose="020B0604020202020204" pitchFamily="34" charset="0"/>
              </a:rPr>
              <a:t>to </a:t>
            </a:r>
            <a:r>
              <a:rPr lang="en-GB" altLang="en-US" sz="2000" b="1" i="0" dirty="0" smtClean="0">
                <a:latin typeface="Arial" panose="020B0604020202020204" pitchFamily="34" charset="0"/>
              </a:rPr>
              <a:t>stakeholders</a:t>
            </a:r>
            <a:endParaRPr lang="en-US" altLang="en-US" sz="2000" b="1" i="0" dirty="0"/>
          </a:p>
        </p:txBody>
      </p:sp>
      <p:sp>
        <p:nvSpPr>
          <p:cNvPr id="36878" name="TextBox 24"/>
          <p:cNvSpPr txBox="1">
            <a:spLocks noChangeArrowheads="1"/>
          </p:cNvSpPr>
          <p:nvPr/>
        </p:nvSpPr>
        <p:spPr bwMode="auto">
          <a:xfrm>
            <a:off x="323850" y="6092825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 dirty="0">
                <a:solidFill>
                  <a:schemeClr val="accent6"/>
                </a:solidFill>
                <a:latin typeface="Arial" panose="020B0604020202020204" pitchFamily="34" charset="0"/>
              </a:rPr>
              <a:t>A challenging endeavour with high potential </a:t>
            </a:r>
            <a:r>
              <a:rPr lang="en-GB" altLang="en-US" sz="2000" b="1" i="0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endParaRPr lang="en-US" altLang="en-US" sz="2000" b="1" i="0" dirty="0">
              <a:solidFill>
                <a:srgbClr val="FF0000"/>
              </a:solidFill>
            </a:endParaRPr>
          </a:p>
        </p:txBody>
      </p:sp>
      <p:pic>
        <p:nvPicPr>
          <p:cNvPr id="36879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7369EA-C5FF-4FF1-9797-E36A82F5B3FA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89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9"/>
            <a:ext cx="6048375" cy="3599730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1475656" y="5301208"/>
            <a:ext cx="6059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i="0" dirty="0" smtClean="0">
                <a:solidFill>
                  <a:schemeClr val="accent6"/>
                </a:solidFill>
                <a:latin typeface="Arial" panose="020B0604020202020204" pitchFamily="34" charset="0"/>
                <a:hlinkClick r:id="rId3"/>
              </a:rPr>
              <a:t>https</a:t>
            </a:r>
            <a:r>
              <a:rPr lang="en-US" altLang="en-US" b="1" i="0" dirty="0">
                <a:solidFill>
                  <a:schemeClr val="accent6"/>
                </a:solidFill>
                <a:latin typeface="Arial" panose="020B0604020202020204" pitchFamily="34" charset="0"/>
                <a:hlinkClick r:id="rId3"/>
              </a:rPr>
              <a:t>://</a:t>
            </a:r>
            <a:r>
              <a:rPr lang="en-US" altLang="en-US" b="1" i="0" dirty="0" smtClean="0">
                <a:solidFill>
                  <a:schemeClr val="accent6"/>
                </a:solidFill>
                <a:latin typeface="Arial" panose="020B0604020202020204" pitchFamily="34" charset="0"/>
                <a:hlinkClick r:id="rId3"/>
              </a:rPr>
              <a:t>www.calohee.eu</a:t>
            </a:r>
            <a:endParaRPr lang="en-US" altLang="en-US" b="1" i="0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PT" altLang="en-US" b="1" i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CALOHE2 - implementation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PT" altLang="en-US" b="1" i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CALOHEX – five other areas</a:t>
            </a:r>
            <a:endParaRPr lang="en-US" altLang="en-US" b="1" i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08A629-42D6-4B11-A8DD-594193391DF3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838" y="2133600"/>
            <a:ext cx="8569325" cy="484663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x-none" sz="2400" b="1" dirty="0" smtClean="0">
                <a:solidFill>
                  <a:srgbClr val="7030A0"/>
                </a:solidFill>
                <a:latin typeface="Arial" charset="0"/>
              </a:rPr>
              <a:t>Twenty-first Century Challenges</a:t>
            </a:r>
            <a:endParaRPr lang="en-US" altLang="x-none" sz="2000" dirty="0" smtClean="0">
              <a:solidFill>
                <a:srgbClr val="7030A0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x-none" sz="1800" b="1" i="1" dirty="0" smtClean="0">
                <a:latin typeface="Arial" charset="0"/>
              </a:rPr>
              <a:t>Millions of students finish university education every year. They enter the labour market with sets of competences based on their personal experiences and their studies. </a:t>
            </a:r>
          </a:p>
          <a:p>
            <a:pPr marL="406400" lvl="1" indent="-395288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solidFill>
                  <a:srgbClr val="7030A0"/>
                </a:solidFill>
                <a:latin typeface="Arial" charset="0"/>
              </a:rPr>
              <a:t>Are they really prepared for the jobs they go after? </a:t>
            </a:r>
          </a:p>
          <a:p>
            <a:pPr marL="406400" lvl="1" indent="-395288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latin typeface="Arial" charset="0"/>
              </a:rPr>
              <a:t>What are the demands of employers? </a:t>
            </a:r>
          </a:p>
          <a:p>
            <a:pPr marL="454025" lvl="1" indent="-442913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solidFill>
                  <a:srgbClr val="7030A0"/>
                </a:solidFill>
                <a:latin typeface="Arial" charset="0"/>
              </a:rPr>
              <a:t>Are they equipped to fully engage with their civic responsibilities?</a:t>
            </a:r>
          </a:p>
          <a:p>
            <a:pPr marL="406400" indent="-395288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latin typeface="Arial" charset="0"/>
              </a:rPr>
              <a:t>Are  universities up to speed? </a:t>
            </a:r>
          </a:p>
          <a:p>
            <a:pPr marL="406400" indent="-360363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solidFill>
                  <a:srgbClr val="7030A0"/>
                </a:solidFill>
                <a:latin typeface="Arial" charset="0"/>
              </a:rPr>
              <a:t>Do existing quality assurance instruments offer sufficient evidence to answer those questions? </a:t>
            </a:r>
          </a:p>
          <a:p>
            <a:pPr marL="406400" indent="-360363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000" b="1" i="1" dirty="0" smtClean="0">
                <a:latin typeface="Arial" charset="0"/>
              </a:rPr>
              <a:t>Can institutional performances be compared to identify best practices?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838" y="1268413"/>
            <a:ext cx="8569325" cy="708025"/>
          </a:xfrm>
          <a:prstGeom prst="rect">
            <a:avLst/>
          </a:prstGeom>
          <a:solidFill>
            <a:schemeClr val="accent5"/>
          </a:solidFill>
          <a:ln>
            <a:solidFill>
              <a:srgbClr val="0F5494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000" i="1" dirty="0" smtClean="0">
                <a:solidFill>
                  <a:schemeClr val="accent6"/>
                </a:solidFill>
                <a:latin typeface="Arial" charset="0"/>
              </a:rPr>
              <a:t>Towards a more reliable model for evidence based learning and quality assurance and enhancement</a:t>
            </a:r>
            <a:endParaRPr lang="en-US" altLang="x-none" sz="2000" i="1" dirty="0" smtClean="0">
              <a:solidFill>
                <a:schemeClr val="accent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76250" y="1323975"/>
            <a:ext cx="8229600" cy="546100"/>
          </a:xfrm>
        </p:spPr>
        <p:txBody>
          <a:bodyPr/>
          <a:lstStyle/>
          <a:p>
            <a:r>
              <a:rPr lang="en-GB" altLang="en-US" sz="2800" smtClean="0">
                <a:latin typeface="Arial" panose="020B0604020202020204" pitchFamily="34" charset="0"/>
              </a:rPr>
              <a:t>RATIONAL: Additional instrument needed !</a:t>
            </a:r>
            <a:endParaRPr lang="en-US" altLang="en-US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05344-03A5-4194-BEFC-DA4EA95449EB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8569325" cy="480586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Present instruments for measuring ‘quality’: 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Offer limited evidence of what is learned and at what level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QA is mainly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process oriented </a:t>
            </a:r>
            <a:r>
              <a:rPr lang="en-US" altLang="x-none" sz="2400" b="1" dirty="0" smtClean="0">
                <a:latin typeface="Arial" charset="0"/>
              </a:rPr>
              <a:t>not really outcome focused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QA is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looking backward </a:t>
            </a:r>
            <a:r>
              <a:rPr lang="en-US" altLang="x-none" sz="2400" b="1" dirty="0" smtClean="0">
                <a:latin typeface="Arial" charset="0"/>
              </a:rPr>
              <a:t>not forward: lack focus on future needs of society and the graduate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Offer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limited evidence </a:t>
            </a:r>
            <a:r>
              <a:rPr lang="en-US" altLang="x-none" sz="2400" b="1" dirty="0" smtClean="0">
                <a:latin typeface="Arial" charset="0"/>
              </a:rPr>
              <a:t>about the real quality and relevance of degree </a:t>
            </a:r>
            <a:r>
              <a:rPr lang="en-US" altLang="x-none" sz="2400" b="1" dirty="0" err="1" smtClean="0">
                <a:latin typeface="Arial" charset="0"/>
              </a:rPr>
              <a:t>programmes</a:t>
            </a:r>
            <a:r>
              <a:rPr lang="en-US" altLang="x-none" sz="2400" b="1" dirty="0" smtClean="0">
                <a:latin typeface="Arial" charset="0"/>
              </a:rPr>
              <a:t> and their performance</a:t>
            </a:r>
            <a:endParaRPr lang="en-US" altLang="x-none" sz="2400" dirty="0" smtClean="0">
              <a:latin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  <a:defRPr/>
            </a:pPr>
            <a:endParaRPr lang="en-US" altLang="x-none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4ADA78-D083-4123-8B8A-22D00812101E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54050" y="1466850"/>
            <a:ext cx="7878763" cy="101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0" dirty="0">
                <a:solidFill>
                  <a:srgbClr val="808080"/>
                </a:solidFill>
                <a:latin typeface="Arial" panose="020B0604020202020204" pitchFamily="34" charset="0"/>
              </a:rPr>
              <a:t>European response to these challenges: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”Measuring and Comparing Achievements of Learning Outcomes in Higher Education in Europe” (CALOHEE)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44513" y="3176588"/>
            <a:ext cx="80645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9" name="TextBox 8"/>
          <p:cNvSpPr txBox="1"/>
          <p:nvPr/>
        </p:nvSpPr>
        <p:spPr>
          <a:xfrm>
            <a:off x="684213" y="2805113"/>
            <a:ext cx="7848600" cy="3416320"/>
          </a:xfrm>
          <a:prstGeom prst="rect">
            <a:avLst/>
          </a:prstGeom>
          <a:solidFill>
            <a:schemeClr val="accent5"/>
          </a:solidFill>
          <a:ln>
            <a:solidFill>
              <a:srgbClr val="0F549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/>
                <a:ea typeface="MS PGothic" charset="-128"/>
                <a:cs typeface="Arial"/>
              </a:rPr>
              <a:t>WHY CALOHEE?</a:t>
            </a:r>
          </a:p>
          <a:p>
            <a:pPr>
              <a:defRPr/>
            </a:pPr>
            <a:endParaRPr lang="en-US" sz="2400" b="1" dirty="0">
              <a:latin typeface="Arial"/>
              <a:ea typeface="MS PGothic" charset="-128"/>
              <a:cs typeface="Arial"/>
            </a:endParaRPr>
          </a:p>
          <a:p>
            <a:pPr>
              <a:defRPr/>
            </a:pPr>
            <a:r>
              <a:rPr lang="en-US" sz="2400" b="1" dirty="0">
                <a:latin typeface="Arial"/>
                <a:ea typeface="MS PGothic" charset="-128"/>
                <a:cs typeface="Arial"/>
              </a:rPr>
              <a:t>Preposition: </a:t>
            </a:r>
          </a:p>
          <a:p>
            <a:pPr>
              <a:defRPr/>
            </a:pPr>
            <a:r>
              <a:rPr lang="en-US" sz="2400" b="1" dirty="0">
                <a:solidFill>
                  <a:srgbClr val="00B0F0"/>
                </a:solidFill>
                <a:latin typeface="Arial"/>
                <a:ea typeface="MS PGothic" charset="-128"/>
                <a:cs typeface="Arial"/>
              </a:rPr>
              <a:t>If academic </a:t>
            </a:r>
            <a:r>
              <a:rPr lang="en-US" sz="2400" b="1" dirty="0" smtClean="0">
                <a:solidFill>
                  <a:srgbClr val="00B0F0"/>
                </a:solidFill>
                <a:latin typeface="Arial"/>
                <a:ea typeface="MS PGothic" charset="-128"/>
                <a:cs typeface="Arial"/>
              </a:rPr>
              <a:t>and professional experts </a:t>
            </a:r>
            <a:r>
              <a:rPr lang="en-US" sz="2400" b="1" dirty="0">
                <a:solidFill>
                  <a:srgbClr val="00B0F0"/>
                </a:solidFill>
                <a:latin typeface="Arial"/>
                <a:ea typeface="MS PGothic" charset="-128"/>
                <a:cs typeface="Arial"/>
              </a:rPr>
              <a:t>can agree on the set of learning outcomes, they should also be able to measure performance in comparative perspective in (inter)national contexts!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Arial"/>
              <a:ea typeface="MS PGothic" charset="-128"/>
              <a:cs typeface="Arial"/>
            </a:endParaRPr>
          </a:p>
          <a:p>
            <a:pPr>
              <a:defRPr/>
            </a:pPr>
            <a:endParaRPr lang="en-US" sz="2400" dirty="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1557338"/>
            <a:ext cx="8750300" cy="4447371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WHY?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			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HOW? 			WHAT?</a:t>
            </a:r>
          </a:p>
          <a:p>
            <a:pPr>
              <a:defRPr/>
            </a:pPr>
            <a:endParaRPr lang="en-GB" altLang="x-none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Meeting the demand for more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reliable information </a:t>
            </a:r>
            <a:r>
              <a:rPr lang="en-GB" altLang="x-none" sz="2400" b="1" dirty="0" smtClean="0">
                <a:latin typeface="Arial" charset="0"/>
              </a:rPr>
              <a:t>about the outcomes of learning in Higher Education</a:t>
            </a: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Offering a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drive for quality</a:t>
            </a:r>
            <a:r>
              <a:rPr lang="en-GB" altLang="x-none" sz="2400" b="1" dirty="0" smtClean="0">
                <a:latin typeface="Arial" charset="0"/>
              </a:rPr>
              <a:t>, taking fully into account the needs of society, in particular the four major stakeholders: HE students, HE staff and management, employers and employees, and civil </a:t>
            </a:r>
            <a:r>
              <a:rPr lang="en-GB" altLang="x-none" sz="2400" b="1" dirty="0" smtClean="0">
                <a:latin typeface="Arial" charset="0"/>
              </a:rPr>
              <a:t>society</a:t>
            </a:r>
            <a:endParaRPr lang="en-GB" altLang="x-none" sz="2400" b="1" dirty="0" smtClean="0">
              <a:latin typeface="Arial" charset="0"/>
            </a:endParaRP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solidFill>
                  <a:srgbClr val="00B0F0"/>
                </a:solidFill>
                <a:latin typeface="Arial" charset="0"/>
              </a:rPr>
              <a:t>An attempt to create (in the longer run) a more effective, less bureaucratic and more reliable instrument for quality assurance !</a:t>
            </a:r>
          </a:p>
        </p:txBody>
      </p:sp>
      <p:pic>
        <p:nvPicPr>
          <p:cNvPr id="2253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38288" cy="950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925" y="1628775"/>
            <a:ext cx="8604250" cy="4093428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WHY? 			</a:t>
            </a: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HOW?</a:t>
            </a:r>
            <a:r>
              <a:rPr lang="en-GB" altLang="x-none" sz="2800" dirty="0" smtClean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			WHAT?</a:t>
            </a:r>
          </a:p>
          <a:p>
            <a:pPr>
              <a:defRPr/>
            </a:pPr>
            <a:endParaRPr lang="en-GB" altLang="x-none" sz="20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GB" altLang="x-none" sz="2000" b="1" dirty="0" smtClean="0">
                <a:solidFill>
                  <a:srgbClr val="FF0000"/>
                </a:solidFill>
                <a:latin typeface="Arial" charset="0"/>
              </a:rPr>
              <a:t> </a:t>
            </a:r>
            <a:endParaRPr lang="en-GB" altLang="x-none" sz="2400" dirty="0" smtClean="0">
              <a:solidFill>
                <a:srgbClr val="FF0000"/>
              </a:solidFill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By showing what a subject area represents after consultation of stakeholders, in terms of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core</a:t>
            </a:r>
            <a:r>
              <a:rPr lang="en-GB" altLang="x-none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competences and learning outcomes </a:t>
            </a:r>
            <a:r>
              <a:rPr lang="en-GB" altLang="x-none" sz="2400" b="1" dirty="0" smtClean="0">
                <a:latin typeface="Arial" charset="0"/>
              </a:rPr>
              <a:t>according to the discipline</a:t>
            </a:r>
          </a:p>
          <a:p>
            <a:pPr marL="406400" indent="-360363">
              <a:buFont typeface="Wingdings" charset="2"/>
              <a:buChar char="Ø"/>
              <a:defRPr/>
            </a:pPr>
            <a:endParaRPr lang="en-GB" altLang="x-none" sz="2400" b="1" dirty="0" smtClean="0"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By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developing instruments </a:t>
            </a:r>
            <a:r>
              <a:rPr lang="en-GB" altLang="x-none" sz="2400" b="1" dirty="0" smtClean="0">
                <a:latin typeface="Arial" charset="0"/>
              </a:rPr>
              <a:t>that acknowledge the different </a:t>
            </a:r>
            <a:r>
              <a:rPr lang="en-GB" altLang="x-none" sz="2400" b="1" dirty="0" smtClean="0">
                <a:latin typeface="Arial" charset="0"/>
              </a:rPr>
              <a:t>types of outcomes by using proper assessment methods</a:t>
            </a:r>
            <a:endParaRPr lang="en-GB" altLang="x-none" sz="2400" dirty="0" smtClean="0">
              <a:solidFill>
                <a:srgbClr val="011EAB"/>
              </a:solidFill>
              <a:latin typeface="Arial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62100" cy="96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268413"/>
            <a:ext cx="8785225" cy="3847207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WHY?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			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HOW? 			</a:t>
            </a: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WHAT?</a:t>
            </a:r>
          </a:p>
          <a:p>
            <a:pPr>
              <a:defRPr/>
            </a:pPr>
            <a:endParaRPr lang="en-GB" altLang="x-none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One page set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of Learning Outcomes descriptors </a:t>
            </a:r>
            <a:r>
              <a:rPr lang="en-US" altLang="x-none" sz="2400" b="1" dirty="0" smtClean="0">
                <a:latin typeface="Arial" charset="0"/>
              </a:rPr>
              <a:t>per discipline based on a merger of EQF for LLL and QF for the EHEA described in terms of dimensions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Assessment Frameworks</a:t>
            </a:r>
            <a:r>
              <a:rPr lang="en-US" altLang="x-none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2400" b="1" dirty="0" smtClean="0">
                <a:latin typeface="Arial" charset="0"/>
              </a:rPr>
              <a:t>offering detail of what can be / should be learned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The CALOHEE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Assessment Model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A Reference Framework for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Civic, Social and Cultural Engagement</a:t>
            </a: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4637" cy="954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051050" y="1125538"/>
            <a:ext cx="6265863" cy="1022350"/>
          </a:xfrm>
        </p:spPr>
        <p:txBody>
          <a:bodyPr/>
          <a:lstStyle/>
          <a:p>
            <a:pPr marL="296863" indent="-30163">
              <a:spcBef>
                <a:spcPts val="200"/>
              </a:spcBef>
            </a:pP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1.  Do justice to the character of specific academic domain</a:t>
            </a:r>
            <a:b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2. Structures sets of learning outcomes in a logical way</a:t>
            </a:r>
            <a:b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3. Allows for combining </a:t>
            </a: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existing frameworks</a:t>
            </a:r>
            <a:endParaRPr lang="en-US" altLang="en-US" sz="1600" dirty="0" smtClean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125663"/>
            <a:ext cx="72913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50825" y="1174750"/>
            <a:ext cx="194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Arial" panose="020B0604020202020204" pitchFamily="34" charset="0"/>
              </a:rPr>
              <a:t>CALOHEE Dimensions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4913"/>
            <a:ext cx="1220788" cy="17541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49475"/>
            <a:ext cx="1220788" cy="18018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C9795-5AD9-497B-BC66-DFE2E7D2C1C8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41438"/>
            <a:ext cx="91440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4637" cy="954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7596188" y="1628775"/>
            <a:ext cx="1439862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13747</TotalTime>
  <Words>373</Words>
  <Application>Microsoft Office PowerPoint</Application>
  <PresentationFormat>On-screen Show (4:3)</PresentationFormat>
  <Paragraphs>94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Times New Roman</vt:lpstr>
      <vt:lpstr>Verdana</vt:lpstr>
      <vt:lpstr>Wingdings</vt:lpstr>
      <vt:lpstr>Yu Mincho</vt:lpstr>
      <vt:lpstr>Blank</vt:lpstr>
      <vt:lpstr>PowerPoint Presentation</vt:lpstr>
      <vt:lpstr>PowerPoint Presentation</vt:lpstr>
      <vt:lpstr>RATIONAL: Additional instrument needed !</vt:lpstr>
      <vt:lpstr>PowerPoint Presentation</vt:lpstr>
      <vt:lpstr>PowerPoint Presentation</vt:lpstr>
      <vt:lpstr>PowerPoint Presentation</vt:lpstr>
      <vt:lpstr>PowerPoint Presentation</vt:lpstr>
      <vt:lpstr>1.  Do justice to the character of specific academic domain 2. Structures sets of learning outcomes in a logical way 3. Allows for combining existing frameworks</vt:lpstr>
      <vt:lpstr>PowerPoint Presentation</vt:lpstr>
      <vt:lpstr>Simple problem…?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NOMDEN Koen (EAC)</dc:creator>
  <cp:lastModifiedBy>Alfredo Soeiro</cp:lastModifiedBy>
  <cp:revision>194</cp:revision>
  <cp:lastPrinted>2017-10-27T09:17:21Z</cp:lastPrinted>
  <dcterms:created xsi:type="dcterms:W3CDTF">2014-11-12T07:24:42Z</dcterms:created>
  <dcterms:modified xsi:type="dcterms:W3CDTF">2019-10-04T10:27:12Z</dcterms:modified>
</cp:coreProperties>
</file>